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9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B5C"/>
    <a:srgbClr val="708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38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051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787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485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31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190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992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843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948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347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547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47B0-39F3-44B5-B7FE-ED23D620CD0E}" type="datetimeFigureOut">
              <a:rPr lang="pt-PT" smtClean="0"/>
              <a:t>23/02/2019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EDFE-06EE-4630-A747-FA24727F98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950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0308" y="2559816"/>
            <a:ext cx="11371384" cy="1115368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chemeClr val="bg1"/>
                </a:solidFill>
                <a:latin typeface="Helvetica" pitchFamily="34" charset="0"/>
              </a:rPr>
              <a:t>E-Commerce </a:t>
            </a:r>
            <a:r>
              <a:rPr lang="pt-PT" b="1" dirty="0" err="1" smtClean="0">
                <a:solidFill>
                  <a:schemeClr val="bg1"/>
                </a:solidFill>
                <a:latin typeface="Helvetica" pitchFamily="34" charset="0"/>
              </a:rPr>
              <a:t>Advance</a:t>
            </a:r>
            <a:endParaRPr lang="pt-PT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451798" y="3675184"/>
            <a:ext cx="7375490" cy="589245"/>
          </a:xfrm>
        </p:spPr>
        <p:txBody>
          <a:bodyPr>
            <a:noAutofit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pt-PT" sz="1800" b="1" dirty="0" smtClean="0">
                <a:solidFill>
                  <a:schemeClr val="bg1"/>
                </a:solidFill>
                <a:latin typeface="Helvetica" pitchFamily="34" charset="0"/>
              </a:rPr>
              <a:t>Programa Avançado de e-Commerce para a Internacionalização</a:t>
            </a:r>
            <a:endParaRPr lang="pt-PT" sz="18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601884" y="4262694"/>
            <a:ext cx="722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bg1"/>
                </a:solidFill>
              </a:rPr>
              <a:t>Em parceria</a:t>
            </a:r>
          </a:p>
          <a:p>
            <a:r>
              <a:rPr lang="pt-PT" sz="1200" dirty="0" smtClean="0">
                <a:solidFill>
                  <a:schemeClr val="bg1"/>
                </a:solidFill>
              </a:rPr>
              <a:t>AICEP Portugal Global</a:t>
            </a:r>
          </a:p>
          <a:p>
            <a:r>
              <a:rPr lang="pt-PT" sz="1200" dirty="0" smtClean="0">
                <a:solidFill>
                  <a:schemeClr val="bg1"/>
                </a:solidFill>
              </a:rPr>
              <a:t>Academia Internacionalizar  </a:t>
            </a:r>
            <a:endParaRPr lang="pt-PT" sz="1200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012" y="4865798"/>
            <a:ext cx="1150506" cy="71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61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649027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Preços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32926"/>
              </p:ext>
            </p:extLst>
          </p:nvPr>
        </p:nvGraphicFramePr>
        <p:xfrm>
          <a:off x="1936869" y="2585256"/>
          <a:ext cx="8287786" cy="1765627"/>
        </p:xfrm>
        <a:graphic>
          <a:graphicData uri="http://schemas.openxmlformats.org/drawingml/2006/table">
            <a:tbl>
              <a:tblPr firstRow="1" firstCol="1" bandRow="1"/>
              <a:tblGrid>
                <a:gridCol w="4164673">
                  <a:extLst>
                    <a:ext uri="{9D8B030D-6E8A-4147-A177-3AD203B41FA5}">
                      <a16:colId xmlns:a16="http://schemas.microsoft.com/office/drawing/2014/main" val="4176839175"/>
                    </a:ext>
                  </a:extLst>
                </a:gridCol>
                <a:gridCol w="4123113">
                  <a:extLst>
                    <a:ext uri="{9D8B030D-6E8A-4147-A177-3AD203B41FA5}">
                      <a16:colId xmlns:a16="http://schemas.microsoft.com/office/drawing/2014/main" val="1361814206"/>
                    </a:ext>
                  </a:extLst>
                </a:gridCol>
              </a:tblGrid>
              <a:tr h="822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20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Preço de lançamento  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1.995,00€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207470"/>
                  </a:ext>
                </a:extLst>
              </a:tr>
              <a:tr h="942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20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Preço Promocional (</a:t>
                      </a:r>
                      <a:r>
                        <a:rPr lang="pt-PT" sz="2000" b="1" dirty="0" err="1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Early</a:t>
                      </a:r>
                      <a:r>
                        <a:rPr lang="pt-PT" sz="20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Bird)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1.845,00€ (*)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0716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1936869" y="4354207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050" dirty="0">
                <a:solidFill>
                  <a:srgbClr val="354B5C"/>
                </a:solidFill>
              </a:rPr>
              <a:t>(*) </a:t>
            </a:r>
            <a:r>
              <a:rPr lang="pt-PT" sz="1050" dirty="0" smtClean="0">
                <a:solidFill>
                  <a:srgbClr val="354B5C"/>
                </a:solidFill>
              </a:rPr>
              <a:t>Candidaturas até 19 de março de 2019</a:t>
            </a:r>
            <a:endParaRPr lang="pt-PT" sz="1050" dirty="0">
              <a:solidFill>
                <a:srgbClr val="354B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11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2493818" y="1986399"/>
            <a:ext cx="7913716" cy="393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185" y="442835"/>
            <a:ext cx="3180786" cy="10819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3810498" y="2701663"/>
            <a:ext cx="52803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4400" b="1" dirty="0">
                <a:solidFill>
                  <a:srgbClr val="354B5C"/>
                </a:solidFill>
              </a:rPr>
              <a:t>E-Commerce </a:t>
            </a:r>
            <a:r>
              <a:rPr lang="pt-PT" sz="4400" b="1" dirty="0" err="1">
                <a:solidFill>
                  <a:srgbClr val="354B5C"/>
                </a:solidFill>
              </a:rPr>
              <a:t>Advance</a:t>
            </a:r>
            <a:endParaRPr lang="pt-PT" sz="4400" b="1" dirty="0">
              <a:solidFill>
                <a:srgbClr val="354B5C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336248" y="3471104"/>
            <a:ext cx="8228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2400" b="1" dirty="0">
                <a:solidFill>
                  <a:srgbClr val="354B5C"/>
                </a:solidFill>
              </a:rPr>
              <a:t>Programa Avançado de e-Commerce para a Internacionalização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004" y="4067666"/>
            <a:ext cx="1419048" cy="87619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534" y="4079619"/>
            <a:ext cx="1515900" cy="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1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 numCol="1"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Coordenação</a:t>
            </a:r>
            <a:endParaRPr lang="pt-PT" sz="2400" dirty="0">
              <a:solidFill>
                <a:srgbClr val="354B5C"/>
              </a:solidFill>
              <a:latin typeface="Helvetica" pitchFamily="34" charset="0"/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990600" y="1986399"/>
            <a:ext cx="10115204" cy="393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PT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PT" sz="14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PT" b="1" dirty="0">
                <a:solidFill>
                  <a:srgbClr val="354B5C"/>
                </a:solidFill>
                <a:latin typeface="Helvetica" pitchFamily="34" charset="0"/>
              </a:rPr>
              <a:t>Prof. Dra. </a:t>
            </a:r>
            <a:r>
              <a:rPr lang="pt-PT" b="1" dirty="0" smtClean="0">
                <a:solidFill>
                  <a:srgbClr val="354B5C"/>
                </a:solidFill>
                <a:latin typeface="Helvetica" pitchFamily="34" charset="0"/>
              </a:rPr>
              <a:t>Rosa </a:t>
            </a:r>
            <a:r>
              <a:rPr lang="pt-PT" b="1" dirty="0">
                <a:solidFill>
                  <a:srgbClr val="354B5C"/>
                </a:solidFill>
                <a:latin typeface="Helvetica" pitchFamily="34" charset="0"/>
              </a:rPr>
              <a:t>Branca Esteves – </a:t>
            </a:r>
            <a:r>
              <a:rPr lang="pt-PT" b="1" dirty="0" smtClean="0">
                <a:solidFill>
                  <a:srgbClr val="354B5C"/>
                </a:solidFill>
                <a:latin typeface="Helvetica" pitchFamily="34" charset="0"/>
              </a:rPr>
              <a:t>Universidade do Minho</a:t>
            </a:r>
            <a:endParaRPr lang="pt-PT" b="1" dirty="0">
              <a:solidFill>
                <a:srgbClr val="354B5C"/>
              </a:solidFill>
              <a:latin typeface="Helvetica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PT" b="1" dirty="0">
                <a:solidFill>
                  <a:srgbClr val="354B5C"/>
                </a:solidFill>
                <a:latin typeface="Helvetica" pitchFamily="34" charset="0"/>
              </a:rPr>
              <a:t>Prof. Dra</a:t>
            </a:r>
            <a:r>
              <a:rPr lang="pt-PT" b="1" dirty="0" smtClean="0">
                <a:solidFill>
                  <a:srgbClr val="354B5C"/>
                </a:solidFill>
                <a:latin typeface="Helvetica" pitchFamily="34" charset="0"/>
              </a:rPr>
              <a:t>. Beatriz </a:t>
            </a:r>
            <a:r>
              <a:rPr lang="pt-PT" b="1" dirty="0">
                <a:solidFill>
                  <a:srgbClr val="354B5C"/>
                </a:solidFill>
                <a:latin typeface="Helvetica" pitchFamily="34" charset="0"/>
              </a:rPr>
              <a:t>Casais – </a:t>
            </a:r>
            <a:r>
              <a:rPr lang="pt-PT" b="1" dirty="0" smtClean="0">
                <a:solidFill>
                  <a:srgbClr val="354B5C"/>
                </a:solidFill>
                <a:latin typeface="Helvetica" pitchFamily="34" charset="0"/>
              </a:rPr>
              <a:t>Universidade do Minho</a:t>
            </a:r>
            <a:endParaRPr lang="pt-PT" b="1" dirty="0">
              <a:solidFill>
                <a:srgbClr val="354B5C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1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 numCol="1"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Caracterização do 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Organização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990600" y="1986399"/>
            <a:ext cx="10115204" cy="393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pt-PT" b="1" dirty="0" smtClean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9593"/>
              </p:ext>
            </p:extLst>
          </p:nvPr>
        </p:nvGraphicFramePr>
        <p:xfrm>
          <a:off x="665018" y="2427314"/>
          <a:ext cx="10914611" cy="3167151"/>
        </p:xfrm>
        <a:graphic>
          <a:graphicData uri="http://schemas.openxmlformats.org/drawingml/2006/table">
            <a:tbl>
              <a:tblPr firstRow="1" firstCol="1" bandRow="1"/>
              <a:tblGrid>
                <a:gridCol w="6906318">
                  <a:extLst>
                    <a:ext uri="{9D8B030D-6E8A-4147-A177-3AD203B41FA5}">
                      <a16:colId xmlns:a16="http://schemas.microsoft.com/office/drawing/2014/main" val="2999938291"/>
                    </a:ext>
                  </a:extLst>
                </a:gridCol>
                <a:gridCol w="4008293">
                  <a:extLst>
                    <a:ext uri="{9D8B030D-6E8A-4147-A177-3AD203B41FA5}">
                      <a16:colId xmlns:a16="http://schemas.microsoft.com/office/drawing/2014/main" val="1868510298"/>
                    </a:ext>
                  </a:extLst>
                </a:gridCol>
              </a:tblGrid>
              <a:tr h="5758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Componentes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N.º sessões e duração em horas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630249"/>
                  </a:ext>
                </a:extLst>
              </a:tr>
              <a:tr h="5758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Seminários – Fundamentos e Aplicação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Sessões de 4,5 horas | 49,5 horas</a:t>
                      </a:r>
                      <a:endParaRPr lang="pt-PT" sz="18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14663"/>
                  </a:ext>
                </a:extLst>
              </a:tr>
              <a:tr h="5758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Workshops</a:t>
                      </a: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– Desenvolvimento e </a:t>
                      </a:r>
                      <a:r>
                        <a:rPr lang="pt-PT" sz="18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Mentoring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Sessões de 2 horas | 16 horas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108009"/>
                  </a:ext>
                </a:extLst>
              </a:tr>
              <a:tr h="5758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de Casos e </a:t>
                      </a:r>
                      <a:r>
                        <a:rPr lang="pt-PT" sz="18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Networking</a:t>
                      </a:r>
                      <a:r>
                        <a:rPr lang="pt-PT" sz="18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Meetings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Sessões de 2 horas | 8 horas 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15609"/>
                  </a:ext>
                </a:extLst>
              </a:tr>
              <a:tr h="8636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de Projetos de e-Commerce para a Internacionalização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Sessão de 6,5 horas | 6,5 horas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129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46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Caracterização do 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Duração/Horário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990600" y="1986399"/>
            <a:ext cx="10115204" cy="393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pt-PT" b="1" dirty="0" smtClean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62969"/>
              </p:ext>
            </p:extLst>
          </p:nvPr>
        </p:nvGraphicFramePr>
        <p:xfrm>
          <a:off x="3234342" y="1986399"/>
          <a:ext cx="5627717" cy="565607"/>
        </p:xfrm>
        <a:graphic>
          <a:graphicData uri="http://schemas.openxmlformats.org/drawingml/2006/table">
            <a:tbl>
              <a:tblPr firstRow="1" firstCol="1" bandRow="1"/>
              <a:tblGrid>
                <a:gridCol w="5627717">
                  <a:extLst>
                    <a:ext uri="{9D8B030D-6E8A-4147-A177-3AD203B41FA5}">
                      <a16:colId xmlns:a16="http://schemas.microsoft.com/office/drawing/2014/main" val="2999938291"/>
                    </a:ext>
                  </a:extLst>
                </a:gridCol>
              </a:tblGrid>
              <a:tr h="5656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i="0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pt-PT" sz="1800" b="1" i="0" baseline="0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Horas | 12 dias | Terças-feiras das 9:30h às 18:00h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146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06118"/>
              </p:ext>
            </p:extLst>
          </p:nvPr>
        </p:nvGraphicFramePr>
        <p:xfrm>
          <a:off x="553489" y="3059085"/>
          <a:ext cx="10989425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6139204">
                  <a:extLst>
                    <a:ext uri="{9D8B030D-6E8A-4147-A177-3AD203B41FA5}">
                      <a16:colId xmlns:a16="http://schemas.microsoft.com/office/drawing/2014/main" val="2149461475"/>
                    </a:ext>
                  </a:extLst>
                </a:gridCol>
                <a:gridCol w="4850221">
                  <a:extLst>
                    <a:ext uri="{9D8B030D-6E8A-4147-A177-3AD203B41FA5}">
                      <a16:colId xmlns:a16="http://schemas.microsoft.com/office/drawing/2014/main" val="914065755"/>
                    </a:ext>
                  </a:extLst>
                </a:gridCol>
              </a:tblGrid>
              <a:tr h="5120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Componentes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Horários</a:t>
                      </a:r>
                      <a:endParaRPr lang="pt-PT" sz="18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326675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Seminários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9h30 às 15h30 (*)</a:t>
                      </a:r>
                      <a:endParaRPr lang="pt-PT" sz="18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3903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Workshops</a:t>
                      </a: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16h00 às 18h00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574917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de Casos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16h00 às 18h00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71781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Apresentações de Projetos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9h30 às 17h30 (*)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953773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53488" y="5618653"/>
            <a:ext cx="10989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900" dirty="0">
                <a:solidFill>
                  <a:srgbClr val="354B5C"/>
                </a:solidFill>
              </a:rPr>
              <a:t>(*) Incorporam um almoço de </a:t>
            </a:r>
            <a:r>
              <a:rPr lang="pt-PT" sz="900" dirty="0" err="1">
                <a:solidFill>
                  <a:srgbClr val="354B5C"/>
                </a:solidFill>
              </a:rPr>
              <a:t>networking</a:t>
            </a:r>
            <a:r>
              <a:rPr lang="pt-PT" sz="900" dirty="0">
                <a:solidFill>
                  <a:srgbClr val="354B5C"/>
                </a:solidFill>
              </a:rPr>
              <a:t> das 12h30 às 14h00 (incluído no preço do Programa), no Restaurante Panorâmico da Universidade do Minho, onde os formandos serão convidados a realizar um </a:t>
            </a:r>
            <a:r>
              <a:rPr lang="pt-PT" sz="900" dirty="0" err="1">
                <a:solidFill>
                  <a:srgbClr val="354B5C"/>
                </a:solidFill>
              </a:rPr>
              <a:t>Pitch</a:t>
            </a:r>
            <a:r>
              <a:rPr lang="pt-PT" sz="900" dirty="0">
                <a:solidFill>
                  <a:srgbClr val="354B5C"/>
                </a:solidFill>
              </a:rPr>
              <a:t> sobre a estratégia comercial digital da sua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368450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 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Seminários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778137"/>
              </p:ext>
            </p:extLst>
          </p:nvPr>
        </p:nvGraphicFramePr>
        <p:xfrm>
          <a:off x="606829" y="1895304"/>
          <a:ext cx="10981112" cy="4189612"/>
        </p:xfrm>
        <a:graphic>
          <a:graphicData uri="http://schemas.openxmlformats.org/drawingml/2006/table">
            <a:tbl>
              <a:tblPr firstRow="1" firstCol="1" bandRow="1"/>
              <a:tblGrid>
                <a:gridCol w="434230">
                  <a:extLst>
                    <a:ext uri="{9D8B030D-6E8A-4147-A177-3AD203B41FA5}">
                      <a16:colId xmlns:a16="http://schemas.microsoft.com/office/drawing/2014/main" val="2253213483"/>
                    </a:ext>
                  </a:extLst>
                </a:gridCol>
                <a:gridCol w="721676">
                  <a:extLst>
                    <a:ext uri="{9D8B030D-6E8A-4147-A177-3AD203B41FA5}">
                      <a16:colId xmlns:a16="http://schemas.microsoft.com/office/drawing/2014/main" val="1358768741"/>
                    </a:ext>
                  </a:extLst>
                </a:gridCol>
                <a:gridCol w="3308028">
                  <a:extLst>
                    <a:ext uri="{9D8B030D-6E8A-4147-A177-3AD203B41FA5}">
                      <a16:colId xmlns:a16="http://schemas.microsoft.com/office/drawing/2014/main" val="1555429765"/>
                    </a:ext>
                  </a:extLst>
                </a:gridCol>
                <a:gridCol w="6517178">
                  <a:extLst>
                    <a:ext uri="{9D8B030D-6E8A-4147-A177-3AD203B41FA5}">
                      <a16:colId xmlns:a16="http://schemas.microsoft.com/office/drawing/2014/main" val="145847722"/>
                    </a:ext>
                  </a:extLst>
                </a:gridCol>
              </a:tblGrid>
              <a:tr h="623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Conteúdos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40638"/>
                  </a:ext>
                </a:extLst>
              </a:tr>
              <a:tr h="1074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02/04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Internacionalização e e-Commerce 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(Fundamentos e Mercados</a:t>
                      </a:r>
                      <a:r>
                        <a:rPr lang="pt-PT" sz="14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Fundamentos de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estratégia geral de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critérios de seleção de mercados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739354"/>
                  </a:ext>
                </a:extLst>
              </a:tr>
              <a:tr h="1072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09/04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Internacionalização e e-Commerce 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(Diagnóstico e Estratégia Empresarial</a:t>
                      </a:r>
                      <a:r>
                        <a:rPr lang="pt-PT" sz="14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SWOT da empresa e dos seus produtos/serviços; estratégia empresarial de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Loja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internacional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vs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marketplaces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Inteligência competitiva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850210"/>
                  </a:ext>
                </a:extLst>
              </a:tr>
              <a:tr h="709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23/04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Captação de Clientes I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Analítica e métricas em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B2C versus B2B; Análise do comportamento do consumidor/cliente (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analytics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experience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 Ferramentas de marketing digital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25437"/>
                  </a:ext>
                </a:extLst>
              </a:tr>
              <a:tr h="709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30/04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Captação de Clientes II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Técnicas de captação SEO/SEM; Comunicação digital e gestão de conteúdos digitais (Atração);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Inbound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Marketing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13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41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 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Seminários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77138"/>
              </p:ext>
            </p:extLst>
          </p:nvPr>
        </p:nvGraphicFramePr>
        <p:xfrm>
          <a:off x="631767" y="2083319"/>
          <a:ext cx="10981112" cy="3191525"/>
        </p:xfrm>
        <a:graphic>
          <a:graphicData uri="http://schemas.openxmlformats.org/drawingml/2006/table">
            <a:tbl>
              <a:tblPr firstRow="1" firstCol="1" bandRow="1"/>
              <a:tblGrid>
                <a:gridCol w="434230">
                  <a:extLst>
                    <a:ext uri="{9D8B030D-6E8A-4147-A177-3AD203B41FA5}">
                      <a16:colId xmlns:a16="http://schemas.microsoft.com/office/drawing/2014/main" val="2253213483"/>
                    </a:ext>
                  </a:extLst>
                </a:gridCol>
                <a:gridCol w="721676">
                  <a:extLst>
                    <a:ext uri="{9D8B030D-6E8A-4147-A177-3AD203B41FA5}">
                      <a16:colId xmlns:a16="http://schemas.microsoft.com/office/drawing/2014/main" val="1358768741"/>
                    </a:ext>
                  </a:extLst>
                </a:gridCol>
                <a:gridCol w="3308028">
                  <a:extLst>
                    <a:ext uri="{9D8B030D-6E8A-4147-A177-3AD203B41FA5}">
                      <a16:colId xmlns:a16="http://schemas.microsoft.com/office/drawing/2014/main" val="1555429765"/>
                    </a:ext>
                  </a:extLst>
                </a:gridCol>
                <a:gridCol w="6517178">
                  <a:extLst>
                    <a:ext uri="{9D8B030D-6E8A-4147-A177-3AD203B41FA5}">
                      <a16:colId xmlns:a16="http://schemas.microsoft.com/office/drawing/2014/main" val="145847722"/>
                    </a:ext>
                  </a:extLst>
                </a:gridCol>
              </a:tblGrid>
              <a:tr h="71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Conteúdos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40638"/>
                  </a:ext>
                </a:extLst>
              </a:tr>
              <a:tr h="668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14/05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Marketplaces</a:t>
                      </a:r>
                      <a:r>
                        <a:rPr lang="pt-PT" sz="1400" b="1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Principais plataformas de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Revisão de casos (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Amazon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Alibaba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entre outras)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954266"/>
                  </a:ext>
                </a:extLst>
              </a:tr>
              <a:tr h="1079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21/05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Omnicanais</a:t>
                      </a:r>
                      <a:endParaRPr lang="pt-PT" sz="14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Interação entre canais </a:t>
                      </a:r>
                      <a:r>
                        <a:rPr lang="pt-PT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pt-PT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off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Social commerce;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Analytics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métricas de monitorização e avaliação; Análise do valor de cada cliente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641216"/>
                  </a:ext>
                </a:extLst>
              </a:tr>
              <a:tr h="726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04/06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Estratégias de Preço e de Publicidade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Discriminação de preços, comparadores de preços e dispersão de preços; Publicidade digital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6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0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>
            <a:normAutofit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 </a:t>
            </a: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Seminários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17176"/>
              </p:ext>
            </p:extLst>
          </p:nvPr>
        </p:nvGraphicFramePr>
        <p:xfrm>
          <a:off x="623455" y="1966940"/>
          <a:ext cx="10981112" cy="3943408"/>
        </p:xfrm>
        <a:graphic>
          <a:graphicData uri="http://schemas.openxmlformats.org/drawingml/2006/table">
            <a:tbl>
              <a:tblPr firstRow="1" firstCol="1" bandRow="1"/>
              <a:tblGrid>
                <a:gridCol w="434230">
                  <a:extLst>
                    <a:ext uri="{9D8B030D-6E8A-4147-A177-3AD203B41FA5}">
                      <a16:colId xmlns:a16="http://schemas.microsoft.com/office/drawing/2014/main" val="2253213483"/>
                    </a:ext>
                  </a:extLst>
                </a:gridCol>
                <a:gridCol w="721676">
                  <a:extLst>
                    <a:ext uri="{9D8B030D-6E8A-4147-A177-3AD203B41FA5}">
                      <a16:colId xmlns:a16="http://schemas.microsoft.com/office/drawing/2014/main" val="1358768741"/>
                    </a:ext>
                  </a:extLst>
                </a:gridCol>
                <a:gridCol w="3308028">
                  <a:extLst>
                    <a:ext uri="{9D8B030D-6E8A-4147-A177-3AD203B41FA5}">
                      <a16:colId xmlns:a16="http://schemas.microsoft.com/office/drawing/2014/main" val="1555429765"/>
                    </a:ext>
                  </a:extLst>
                </a:gridCol>
                <a:gridCol w="6517178">
                  <a:extLst>
                    <a:ext uri="{9D8B030D-6E8A-4147-A177-3AD203B41FA5}">
                      <a16:colId xmlns:a16="http://schemas.microsoft.com/office/drawing/2014/main" val="145847722"/>
                    </a:ext>
                  </a:extLst>
                </a:gridCol>
              </a:tblGrid>
              <a:tr h="701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8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Conteúdos</a:t>
                      </a:r>
                      <a:endParaRPr lang="pt-PT" sz="18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40638"/>
                  </a:ext>
                </a:extLst>
              </a:tr>
              <a:tr h="797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11/06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Meios de Pagamento em </a:t>
                      </a:r>
                      <a:r>
                        <a:rPr lang="pt-PT" sz="14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Revisão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casos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Paypal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Amazon Pay, Facebook Payments, Google payments, </a:t>
                      </a:r>
                      <a:r>
                        <a:rPr lang="en-US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Alipay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entre outros)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385495"/>
                  </a:ext>
                </a:extLst>
              </a:tr>
              <a:tr h="797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25/06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e Logística em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4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Logística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local e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Cross Border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Supply Chain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Packaging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Cross-selling e Up selling; </a:t>
                      </a:r>
                      <a:r>
                        <a:rPr lang="en-US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Dropshipping</a:t>
                      </a:r>
                      <a:r>
                        <a:rPr lang="en-US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Crossdocking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915662"/>
                  </a:ext>
                </a:extLst>
              </a:tr>
              <a:tr h="847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PT" sz="12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02/07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com os Clientes e Fidelização 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Atenção ao cliente; Comunicação digital e gestão de conteúdos (retenção/fidelização); Estratégias de fidelização </a:t>
                      </a: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pt-PT" sz="1400" i="1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chatbots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inteligência artificial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42866"/>
                  </a:ext>
                </a:extLst>
              </a:tr>
              <a:tr h="797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09/07</a:t>
                      </a:r>
                      <a:endParaRPr lang="pt-PT" sz="12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Aspetos Legais em </a:t>
                      </a:r>
                      <a:r>
                        <a:rPr lang="pt-PT" sz="14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e-Commerce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Quadro legal; Segurança e controlo da fraude; Propriedade intelectual; Licenças e fiscalidade alfandegária; Proteção de dados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3" marR="620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320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46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5"/>
            <a:ext cx="5123822" cy="815281"/>
          </a:xfrm>
        </p:spPr>
        <p:txBody>
          <a:bodyPr numCol="2">
            <a:normAutofit/>
          </a:bodyPr>
          <a:lstStyle/>
          <a:p>
            <a:pPr algn="ctr"/>
            <a:r>
              <a:rPr lang="pt-PT" sz="2200" b="1" dirty="0" smtClean="0">
                <a:solidFill>
                  <a:srgbClr val="354B5C"/>
                </a:solidFill>
                <a:latin typeface="Helvetica" pitchFamily="34" charset="0"/>
              </a:rPr>
              <a:t>Workshops de Projeto</a:t>
            </a:r>
            <a:br>
              <a:rPr lang="pt-PT" sz="22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200" b="1" dirty="0" smtClean="0">
                <a:solidFill>
                  <a:srgbClr val="354B5C"/>
                </a:solidFill>
                <a:latin typeface="Helvetica" pitchFamily="34" charset="0"/>
              </a:rPr>
              <a:t>Apresentação de Casos</a:t>
            </a:r>
            <a:endParaRPr lang="pt-PT" sz="22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45307"/>
              </p:ext>
            </p:extLst>
          </p:nvPr>
        </p:nvGraphicFramePr>
        <p:xfrm>
          <a:off x="615142" y="2085937"/>
          <a:ext cx="4031673" cy="2419008"/>
        </p:xfrm>
        <a:graphic>
          <a:graphicData uri="http://schemas.openxmlformats.org/drawingml/2006/table">
            <a:tbl>
              <a:tblPr firstRow="1" firstCol="1" bandRow="1"/>
              <a:tblGrid>
                <a:gridCol w="4031673">
                  <a:extLst>
                    <a:ext uri="{9D8B030D-6E8A-4147-A177-3AD203B41FA5}">
                      <a16:colId xmlns:a16="http://schemas.microsoft.com/office/drawing/2014/main" val="831073834"/>
                    </a:ext>
                  </a:extLst>
                </a:gridCol>
              </a:tblGrid>
              <a:tr h="6047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Workshops de Projeto - Formadores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008944"/>
                  </a:ext>
                </a:extLst>
              </a:tr>
              <a:tr h="6047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Paulo Morais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155147"/>
                  </a:ext>
                </a:extLst>
              </a:tr>
              <a:tr h="6047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Joel Nascimento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175195"/>
                  </a:ext>
                </a:extLst>
              </a:tr>
              <a:tr h="6047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PT" sz="20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 pela AICEP</a:t>
                      </a: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8799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65950"/>
              </p:ext>
            </p:extLst>
          </p:nvPr>
        </p:nvGraphicFramePr>
        <p:xfrm>
          <a:off x="5660967" y="2085938"/>
          <a:ext cx="5951913" cy="3490238"/>
        </p:xfrm>
        <a:graphic>
          <a:graphicData uri="http://schemas.openxmlformats.org/drawingml/2006/table">
            <a:tbl>
              <a:tblPr firstRow="1" firstCol="1" bandRow="1"/>
              <a:tblGrid>
                <a:gridCol w="3234716">
                  <a:extLst>
                    <a:ext uri="{9D8B030D-6E8A-4147-A177-3AD203B41FA5}">
                      <a16:colId xmlns:a16="http://schemas.microsoft.com/office/drawing/2014/main" val="481718629"/>
                    </a:ext>
                  </a:extLst>
                </a:gridCol>
                <a:gridCol w="2717197">
                  <a:extLst>
                    <a:ext uri="{9D8B030D-6E8A-4147-A177-3AD203B41FA5}">
                      <a16:colId xmlns:a16="http://schemas.microsoft.com/office/drawing/2014/main" val="3737709257"/>
                    </a:ext>
                  </a:extLst>
                </a:gridCol>
              </a:tblGrid>
              <a:tr h="621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 smtClean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de Casos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Formadores</a:t>
                      </a:r>
                      <a:endParaRPr lang="pt-PT" sz="20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920245"/>
                  </a:ext>
                </a:extLst>
              </a:tr>
              <a:tr h="621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caso do Grupo </a:t>
                      </a:r>
                      <a:r>
                        <a:rPr lang="pt-PT" sz="20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Parfois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Francisco Sendas</a:t>
                      </a:r>
                      <a:endParaRPr lang="pt-PT" sz="20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09285"/>
                  </a:ext>
                </a:extLst>
              </a:tr>
              <a:tr h="621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caso Science4You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Miguel Pina Martins</a:t>
                      </a:r>
                      <a:endParaRPr lang="pt-PT" sz="20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508811"/>
                  </a:ext>
                </a:extLst>
              </a:tr>
              <a:tr h="621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caso Amazon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Miguel Martins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930091"/>
                  </a:ext>
                </a:extLst>
              </a:tr>
              <a:tr h="10029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caso Salsa / </a:t>
                      </a:r>
                      <a:r>
                        <a:rPr lang="pt-PT" sz="20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Prozis</a:t>
                      </a: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Outra (</a:t>
                      </a:r>
                      <a:r>
                        <a:rPr lang="pt-PT" sz="20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 aberto</a:t>
                      </a: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PT" sz="20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definir</a:t>
                      </a:r>
                      <a:r>
                        <a:rPr lang="pt-PT" sz="20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PT" sz="20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349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26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1815" y="365126"/>
            <a:ext cx="5123822" cy="750242"/>
          </a:xfrm>
        </p:spPr>
        <p:txBody>
          <a:bodyPr>
            <a:normAutofit fontScale="90000"/>
          </a:bodyPr>
          <a:lstStyle/>
          <a:p>
            <a:pPr algn="r"/>
            <a: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  <a:t>Programa</a:t>
            </a:r>
            <a:br>
              <a:rPr lang="pt-PT" sz="24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Workshops de Projeto</a:t>
            </a:r>
            <a:b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</a:br>
            <a:r>
              <a:rPr lang="pt-PT" sz="2000" b="1" dirty="0" smtClean="0">
                <a:solidFill>
                  <a:srgbClr val="354B5C"/>
                </a:solidFill>
                <a:latin typeface="Helvetica" pitchFamily="34" charset="0"/>
              </a:rPr>
              <a:t>Apresentação de Casos</a:t>
            </a:r>
            <a:endParaRPr lang="pt-PT" sz="2000" b="1" dirty="0">
              <a:solidFill>
                <a:srgbClr val="354B5C"/>
              </a:solidFill>
              <a:latin typeface="Helvetica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48253"/>
              </p:ext>
            </p:extLst>
          </p:nvPr>
        </p:nvGraphicFramePr>
        <p:xfrm>
          <a:off x="2019995" y="1596043"/>
          <a:ext cx="8321037" cy="4401312"/>
        </p:xfrm>
        <a:graphic>
          <a:graphicData uri="http://schemas.openxmlformats.org/drawingml/2006/table">
            <a:tbl>
              <a:tblPr firstRow="1" firstCol="1" bandRow="1"/>
              <a:tblGrid>
                <a:gridCol w="1328025">
                  <a:extLst>
                    <a:ext uri="{9D8B030D-6E8A-4147-A177-3AD203B41FA5}">
                      <a16:colId xmlns:a16="http://schemas.microsoft.com/office/drawing/2014/main" val="4176839175"/>
                    </a:ext>
                  </a:extLst>
                </a:gridCol>
                <a:gridCol w="3387228">
                  <a:extLst>
                    <a:ext uri="{9D8B030D-6E8A-4147-A177-3AD203B41FA5}">
                      <a16:colId xmlns:a16="http://schemas.microsoft.com/office/drawing/2014/main" val="1361814206"/>
                    </a:ext>
                  </a:extLst>
                </a:gridCol>
                <a:gridCol w="3605784">
                  <a:extLst>
                    <a:ext uri="{9D8B030D-6E8A-4147-A177-3AD203B41FA5}">
                      <a16:colId xmlns:a16="http://schemas.microsoft.com/office/drawing/2014/main" val="1485741708"/>
                    </a:ext>
                  </a:extLst>
                </a:gridCol>
              </a:tblGrid>
              <a:tr h="534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6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pt-PT" sz="16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Workshops</a:t>
                      </a:r>
                      <a:endParaRPr lang="pt-PT" sz="16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6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(16:00h-18:00h)</a:t>
                      </a:r>
                      <a:endParaRPr lang="pt-PT" sz="16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Sessões de apresentação de casos</a:t>
                      </a:r>
                      <a:endParaRPr lang="pt-PT" sz="16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PT" sz="16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(16:00h-18:00h)</a:t>
                      </a:r>
                      <a:endParaRPr lang="pt-PT" sz="16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207470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02/04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07164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09/04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919422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23/04</a:t>
                      </a:r>
                      <a:endParaRPr lang="pt-PT" sz="14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Caso 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496241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30/04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III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39483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14/05</a:t>
                      </a:r>
                      <a:endParaRPr lang="pt-PT" sz="14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IV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94306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21/05</a:t>
                      </a:r>
                      <a:endParaRPr lang="pt-PT" sz="140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Caso 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302281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04/06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V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12732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11/06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VI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79588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25/06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Caso</a:t>
                      </a:r>
                      <a:r>
                        <a:rPr lang="en-US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135501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02/07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VII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592490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09/07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projeto VIII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427391"/>
                  </a:ext>
                </a:extLst>
              </a:tr>
              <a:tr h="295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16/07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de projetos (*)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1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354B5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Caso IV (**)</a:t>
                      </a:r>
                      <a:endParaRPr lang="pt-PT" sz="1400" dirty="0">
                        <a:solidFill>
                          <a:srgbClr val="354B5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54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398746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2019995" y="568760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900" dirty="0">
                <a:solidFill>
                  <a:srgbClr val="354B5C"/>
                </a:solidFill>
              </a:rPr>
              <a:t>(*) Das 9:30h às 12:30h e das 14:00h às 17:30h</a:t>
            </a:r>
          </a:p>
          <a:p>
            <a:r>
              <a:rPr lang="pt-PT" sz="900" dirty="0">
                <a:solidFill>
                  <a:srgbClr val="354B5C"/>
                </a:solidFill>
              </a:rPr>
              <a:t>(**) Das 18:00 às 20:00h</a:t>
            </a:r>
          </a:p>
        </p:txBody>
      </p:sp>
    </p:spTree>
    <p:extLst>
      <p:ext uri="{BB962C8B-B14F-4D97-AF65-F5344CB8AC3E}">
        <p14:creationId xmlns:p14="http://schemas.microsoft.com/office/powerpoint/2010/main" val="2519476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667</Words>
  <Application>Microsoft Office PowerPoint</Application>
  <PresentationFormat>Ecrã Panorâmico</PresentationFormat>
  <Paragraphs>162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Times New Roman</vt:lpstr>
      <vt:lpstr>Tema do Office</vt:lpstr>
      <vt:lpstr>E-Commerce Advance</vt:lpstr>
      <vt:lpstr>Coordenação</vt:lpstr>
      <vt:lpstr>Caracterização do Programa Organização</vt:lpstr>
      <vt:lpstr>Caracterização do Programa Duração/Horário</vt:lpstr>
      <vt:lpstr>Programa Programa Seminários</vt:lpstr>
      <vt:lpstr>Programa Programa Seminários</vt:lpstr>
      <vt:lpstr>Programa Programa Seminários</vt:lpstr>
      <vt:lpstr>Workshops de Projeto Apresentação de Casos</vt:lpstr>
      <vt:lpstr>Programa Workshops de Projeto Apresentação de Casos</vt:lpstr>
      <vt:lpstr>Preços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candeias</dc:creator>
  <cp:lastModifiedBy>Natacha Baptista</cp:lastModifiedBy>
  <cp:revision>18</cp:revision>
  <dcterms:created xsi:type="dcterms:W3CDTF">2016-05-19T09:07:03Z</dcterms:created>
  <dcterms:modified xsi:type="dcterms:W3CDTF">2019-02-23T14:08:05Z</dcterms:modified>
</cp:coreProperties>
</file>