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59" r:id="rId12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54B5C"/>
    <a:srgbClr val="7087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Sem Estilo, Sem Grelh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do subtítulo do Modelo Global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E47B0-39F3-44B5-B7FE-ED23D620CD0E}" type="datetimeFigureOut">
              <a:rPr lang="pt-PT" smtClean="0"/>
              <a:t>23/02/2019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0EDFE-06EE-4630-A747-FA24727F980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42387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E47B0-39F3-44B5-B7FE-ED23D620CD0E}" type="datetimeFigureOut">
              <a:rPr lang="pt-PT" smtClean="0"/>
              <a:t>23/02/2019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0EDFE-06EE-4630-A747-FA24727F980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40515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E47B0-39F3-44B5-B7FE-ED23D620CD0E}" type="datetimeFigureOut">
              <a:rPr lang="pt-PT" smtClean="0"/>
              <a:t>23/02/2019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0EDFE-06EE-4630-A747-FA24727F980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947877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E47B0-39F3-44B5-B7FE-ED23D620CD0E}" type="datetimeFigureOut">
              <a:rPr lang="pt-PT" smtClean="0"/>
              <a:t>23/02/2019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0EDFE-06EE-4630-A747-FA24727F980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44855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E47B0-39F3-44B5-B7FE-ED23D620CD0E}" type="datetimeFigureOut">
              <a:rPr lang="pt-PT" smtClean="0"/>
              <a:t>23/02/2019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0EDFE-06EE-4630-A747-FA24727F980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0311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E47B0-39F3-44B5-B7FE-ED23D620CD0E}" type="datetimeFigureOut">
              <a:rPr lang="pt-PT" smtClean="0"/>
              <a:t>23/02/2019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0EDFE-06EE-4630-A747-FA24727F980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91908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E47B0-39F3-44B5-B7FE-ED23D620CD0E}" type="datetimeFigureOut">
              <a:rPr lang="pt-PT" smtClean="0"/>
              <a:t>23/02/2019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0EDFE-06EE-4630-A747-FA24727F980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609929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E47B0-39F3-44B5-B7FE-ED23D620CD0E}" type="datetimeFigureOut">
              <a:rPr lang="pt-PT" smtClean="0"/>
              <a:t>23/02/2019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0EDFE-06EE-4630-A747-FA24727F980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58438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E47B0-39F3-44B5-B7FE-ED23D620CD0E}" type="datetimeFigureOut">
              <a:rPr lang="pt-PT" smtClean="0"/>
              <a:t>23/02/2019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0EDFE-06EE-4630-A747-FA24727F980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29486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E47B0-39F3-44B5-B7FE-ED23D620CD0E}" type="datetimeFigureOut">
              <a:rPr lang="pt-PT" smtClean="0"/>
              <a:t>23/02/2019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0EDFE-06EE-4630-A747-FA24727F980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903477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E47B0-39F3-44B5-B7FE-ED23D620CD0E}" type="datetimeFigureOut">
              <a:rPr lang="pt-PT" smtClean="0"/>
              <a:t>23/02/2019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0EDFE-06EE-4630-A747-FA24727F980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385470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4E47B0-39F3-44B5-B7FE-ED23D620CD0E}" type="datetimeFigureOut">
              <a:rPr lang="pt-PT" smtClean="0"/>
              <a:t>23/02/2019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80EDFE-06EE-4630-A747-FA24727F980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09505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10308" y="2559816"/>
            <a:ext cx="11371384" cy="1115368"/>
          </a:xfrm>
        </p:spPr>
        <p:txBody>
          <a:bodyPr/>
          <a:lstStyle/>
          <a:p>
            <a:pPr algn="ctr"/>
            <a:r>
              <a:rPr lang="pt-PT" b="1" dirty="0" smtClean="0">
                <a:solidFill>
                  <a:schemeClr val="bg1"/>
                </a:solidFill>
                <a:latin typeface="Helvetica" pitchFamily="34" charset="0"/>
              </a:rPr>
              <a:t>E-Commerce </a:t>
            </a:r>
            <a:r>
              <a:rPr lang="pt-PT" b="1" dirty="0" err="1" smtClean="0">
                <a:solidFill>
                  <a:schemeClr val="bg1"/>
                </a:solidFill>
                <a:latin typeface="Helvetica" pitchFamily="34" charset="0"/>
              </a:rPr>
              <a:t>Advance</a:t>
            </a:r>
            <a:endParaRPr lang="pt-PT" b="1" dirty="0">
              <a:solidFill>
                <a:schemeClr val="bg1"/>
              </a:solidFill>
              <a:latin typeface="Helvetica" pitchFamily="34" charset="0"/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2451798" y="3675184"/>
            <a:ext cx="7375490" cy="589245"/>
          </a:xfrm>
        </p:spPr>
        <p:txBody>
          <a:bodyPr>
            <a:noAutofit/>
          </a:bodyPr>
          <a:lstStyle/>
          <a:p>
            <a:pPr marL="0" indent="0" algn="ctr">
              <a:lnSpc>
                <a:spcPct val="170000"/>
              </a:lnSpc>
              <a:buNone/>
            </a:pPr>
            <a:r>
              <a:rPr lang="pt-PT" sz="1800" b="1" dirty="0" smtClean="0">
                <a:solidFill>
                  <a:schemeClr val="bg1"/>
                </a:solidFill>
                <a:latin typeface="Helvetica" pitchFamily="34" charset="0"/>
              </a:rPr>
              <a:t>Programa Avançado de e-Commerce para a Internacionalização</a:t>
            </a:r>
            <a:endParaRPr lang="pt-PT" sz="1800" b="1" dirty="0">
              <a:solidFill>
                <a:schemeClr val="bg1"/>
              </a:solidFill>
              <a:latin typeface="Helvetica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2601884" y="4262694"/>
            <a:ext cx="72254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200" dirty="0" smtClean="0">
                <a:solidFill>
                  <a:schemeClr val="bg1"/>
                </a:solidFill>
              </a:rPr>
              <a:t>Em parceria</a:t>
            </a:r>
          </a:p>
          <a:p>
            <a:r>
              <a:rPr lang="pt-PT" sz="1200" dirty="0" smtClean="0">
                <a:solidFill>
                  <a:schemeClr val="bg1"/>
                </a:solidFill>
              </a:rPr>
              <a:t>AICEP Portugal Global</a:t>
            </a:r>
          </a:p>
          <a:p>
            <a:r>
              <a:rPr lang="pt-PT" sz="1200" dirty="0" smtClean="0">
                <a:solidFill>
                  <a:schemeClr val="bg1"/>
                </a:solidFill>
              </a:rPr>
              <a:t>Academia Internacionalizar  </a:t>
            </a:r>
            <a:endParaRPr lang="pt-PT" sz="1200" dirty="0">
              <a:solidFill>
                <a:schemeClr val="bg1"/>
              </a:solidFill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5012" y="4865798"/>
            <a:ext cx="1150506" cy="710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22610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611815" y="365126"/>
            <a:ext cx="5123822" cy="649027"/>
          </a:xfrm>
        </p:spPr>
        <p:txBody>
          <a:bodyPr>
            <a:normAutofit/>
          </a:bodyPr>
          <a:lstStyle/>
          <a:p>
            <a:pPr algn="r"/>
            <a:r>
              <a:rPr lang="pt-PT" sz="2400" b="1" dirty="0" smtClean="0">
                <a:solidFill>
                  <a:srgbClr val="354B5C"/>
                </a:solidFill>
                <a:latin typeface="Helvetica" pitchFamily="34" charset="0"/>
              </a:rPr>
              <a:t>Preços</a:t>
            </a:r>
            <a:endParaRPr lang="pt-PT" sz="2000" b="1" dirty="0">
              <a:solidFill>
                <a:srgbClr val="354B5C"/>
              </a:solidFill>
              <a:latin typeface="Helvetica" pitchFamily="34" charset="0"/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6232926"/>
              </p:ext>
            </p:extLst>
          </p:nvPr>
        </p:nvGraphicFramePr>
        <p:xfrm>
          <a:off x="1936869" y="2585256"/>
          <a:ext cx="8287786" cy="1765627"/>
        </p:xfrm>
        <a:graphic>
          <a:graphicData uri="http://schemas.openxmlformats.org/drawingml/2006/table">
            <a:tbl>
              <a:tblPr firstRow="1" firstCol="1" bandRow="1"/>
              <a:tblGrid>
                <a:gridCol w="4164673">
                  <a:extLst>
                    <a:ext uri="{9D8B030D-6E8A-4147-A177-3AD203B41FA5}">
                      <a16:colId xmlns:a16="http://schemas.microsoft.com/office/drawing/2014/main" val="4176839175"/>
                    </a:ext>
                  </a:extLst>
                </a:gridCol>
                <a:gridCol w="4123113">
                  <a:extLst>
                    <a:ext uri="{9D8B030D-6E8A-4147-A177-3AD203B41FA5}">
                      <a16:colId xmlns:a16="http://schemas.microsoft.com/office/drawing/2014/main" val="1361814206"/>
                    </a:ext>
                  </a:extLst>
                </a:gridCol>
              </a:tblGrid>
              <a:tr h="8229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PT" sz="2000" b="1" dirty="0" smtClean="0">
                          <a:solidFill>
                            <a:srgbClr val="354B5C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Preço de lançamento  </a:t>
                      </a:r>
                      <a:endParaRPr lang="pt-PT" sz="2000" dirty="0">
                        <a:solidFill>
                          <a:srgbClr val="354B5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354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54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 smtClean="0">
                          <a:solidFill>
                            <a:srgbClr val="354B5C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1.995,00€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354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54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3207470"/>
                  </a:ext>
                </a:extLst>
              </a:tr>
              <a:tr h="9426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PT" sz="2000" b="1" dirty="0" smtClean="0">
                          <a:solidFill>
                            <a:srgbClr val="354B5C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Preço Promocional (</a:t>
                      </a:r>
                      <a:r>
                        <a:rPr lang="pt-PT" sz="2000" b="1" dirty="0" err="1" smtClean="0">
                          <a:solidFill>
                            <a:srgbClr val="354B5C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Early</a:t>
                      </a:r>
                      <a:r>
                        <a:rPr lang="pt-PT" sz="2000" b="1" dirty="0" smtClean="0">
                          <a:solidFill>
                            <a:srgbClr val="354B5C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Bird)</a:t>
                      </a:r>
                      <a:endParaRPr lang="pt-PT" sz="2000" dirty="0">
                        <a:solidFill>
                          <a:srgbClr val="354B5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354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54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54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 smtClean="0">
                          <a:solidFill>
                            <a:srgbClr val="354B5C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1.845,00€ (*)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354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54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54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9507164"/>
                  </a:ext>
                </a:extLst>
              </a:tr>
            </a:tbl>
          </a:graphicData>
        </a:graphic>
      </p:graphicFrame>
      <p:sp>
        <p:nvSpPr>
          <p:cNvPr id="6" name="Retângulo 5"/>
          <p:cNvSpPr/>
          <p:nvPr/>
        </p:nvSpPr>
        <p:spPr>
          <a:xfrm>
            <a:off x="1936869" y="4354207"/>
            <a:ext cx="6096000" cy="25391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PT" sz="1050" dirty="0">
                <a:solidFill>
                  <a:srgbClr val="354B5C"/>
                </a:solidFill>
              </a:rPr>
              <a:t>(*) </a:t>
            </a:r>
            <a:r>
              <a:rPr lang="pt-PT" sz="1050" dirty="0" smtClean="0">
                <a:solidFill>
                  <a:srgbClr val="354B5C"/>
                </a:solidFill>
              </a:rPr>
              <a:t>Candidaturas até 19 de março de 2019</a:t>
            </a:r>
            <a:endParaRPr lang="pt-PT" sz="1050" dirty="0">
              <a:solidFill>
                <a:srgbClr val="354B5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66114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osição de Conteúdo 2"/>
          <p:cNvSpPr txBox="1">
            <a:spLocks/>
          </p:cNvSpPr>
          <p:nvPr/>
        </p:nvSpPr>
        <p:spPr>
          <a:xfrm>
            <a:off x="2493818" y="1986399"/>
            <a:ext cx="7913716" cy="3932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endParaRPr lang="pt-PT" sz="1400" dirty="0">
              <a:solidFill>
                <a:schemeClr val="tx1">
                  <a:lumMod val="75000"/>
                  <a:lumOff val="25000"/>
                </a:schemeClr>
              </a:solidFill>
              <a:latin typeface="Helvetica" pitchFamily="34" charset="0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0185" y="442835"/>
            <a:ext cx="3180786" cy="1081900"/>
          </a:xfrm>
          <a:prstGeom prst="rect">
            <a:avLst/>
          </a:prstGeom>
        </p:spPr>
      </p:pic>
      <p:sp>
        <p:nvSpPr>
          <p:cNvPr id="10" name="Retângulo 9"/>
          <p:cNvSpPr/>
          <p:nvPr/>
        </p:nvSpPr>
        <p:spPr>
          <a:xfrm>
            <a:off x="3810498" y="2701663"/>
            <a:ext cx="528035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PT" sz="4400" b="1" dirty="0">
                <a:solidFill>
                  <a:srgbClr val="354B5C"/>
                </a:solidFill>
              </a:rPr>
              <a:t>E-Commerce </a:t>
            </a:r>
            <a:r>
              <a:rPr lang="pt-PT" sz="4400" b="1" dirty="0" err="1">
                <a:solidFill>
                  <a:srgbClr val="354B5C"/>
                </a:solidFill>
              </a:rPr>
              <a:t>Advance</a:t>
            </a:r>
            <a:endParaRPr lang="pt-PT" sz="4400" b="1" dirty="0">
              <a:solidFill>
                <a:srgbClr val="354B5C"/>
              </a:solidFill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2336248" y="3471104"/>
            <a:ext cx="822885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PT" sz="2400" b="1" dirty="0">
                <a:solidFill>
                  <a:srgbClr val="354B5C"/>
                </a:solidFill>
              </a:rPr>
              <a:t>Programa Avançado de e-Commerce para a Internacionalização</a:t>
            </a:r>
          </a:p>
        </p:txBody>
      </p:sp>
      <p:pic>
        <p:nvPicPr>
          <p:cNvPr id="13" name="Imagem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1004" y="4067666"/>
            <a:ext cx="1419048" cy="876190"/>
          </a:xfrm>
          <a:prstGeom prst="rect">
            <a:avLst/>
          </a:prstGeom>
        </p:spPr>
      </p:pic>
      <p:pic>
        <p:nvPicPr>
          <p:cNvPr id="14" name="Imagem 13"/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7534" y="4079619"/>
            <a:ext cx="1515900" cy="876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71155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611815" y="365126"/>
            <a:ext cx="5123822" cy="750242"/>
          </a:xfrm>
        </p:spPr>
        <p:txBody>
          <a:bodyPr numCol="1">
            <a:normAutofit/>
          </a:bodyPr>
          <a:lstStyle/>
          <a:p>
            <a:pPr algn="r"/>
            <a:r>
              <a:rPr lang="pt-PT" sz="2400" b="1" dirty="0" smtClean="0">
                <a:solidFill>
                  <a:srgbClr val="354B5C"/>
                </a:solidFill>
                <a:latin typeface="Helvetica" pitchFamily="34" charset="0"/>
              </a:rPr>
              <a:t>Coordenação</a:t>
            </a:r>
            <a:endParaRPr lang="pt-PT" sz="2400" dirty="0">
              <a:solidFill>
                <a:srgbClr val="354B5C"/>
              </a:solidFill>
              <a:latin typeface="Helvetica" pitchFamily="34" charset="0"/>
            </a:endParaRPr>
          </a:p>
        </p:txBody>
      </p:sp>
      <p:sp>
        <p:nvSpPr>
          <p:cNvPr id="4" name="Marcador de Posição de Conteúdo 2"/>
          <p:cNvSpPr txBox="1">
            <a:spLocks/>
          </p:cNvSpPr>
          <p:nvPr/>
        </p:nvSpPr>
        <p:spPr>
          <a:xfrm>
            <a:off x="990600" y="1986399"/>
            <a:ext cx="10115204" cy="3932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endParaRPr lang="pt-PT" sz="1400" b="1" dirty="0" smtClean="0">
              <a:solidFill>
                <a:schemeClr val="tx1">
                  <a:lumMod val="75000"/>
                  <a:lumOff val="25000"/>
                </a:schemeClr>
              </a:solidFill>
              <a:latin typeface="Helvetica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pt-PT" sz="1400" b="1" dirty="0">
              <a:solidFill>
                <a:schemeClr val="tx1">
                  <a:lumMod val="75000"/>
                  <a:lumOff val="25000"/>
                </a:schemeClr>
              </a:solidFill>
              <a:latin typeface="Helvetica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pt-PT" b="1" dirty="0">
                <a:solidFill>
                  <a:srgbClr val="354B5C"/>
                </a:solidFill>
                <a:latin typeface="Helvetica" pitchFamily="34" charset="0"/>
              </a:rPr>
              <a:t>Prof. Dra. </a:t>
            </a:r>
            <a:r>
              <a:rPr lang="pt-PT" b="1" dirty="0" smtClean="0">
                <a:solidFill>
                  <a:srgbClr val="354B5C"/>
                </a:solidFill>
                <a:latin typeface="Helvetica" pitchFamily="34" charset="0"/>
              </a:rPr>
              <a:t>Rosa </a:t>
            </a:r>
            <a:r>
              <a:rPr lang="pt-PT" b="1" dirty="0">
                <a:solidFill>
                  <a:srgbClr val="354B5C"/>
                </a:solidFill>
                <a:latin typeface="Helvetica" pitchFamily="34" charset="0"/>
              </a:rPr>
              <a:t>Branca Esteves – </a:t>
            </a:r>
            <a:r>
              <a:rPr lang="pt-PT" b="1" dirty="0" smtClean="0">
                <a:solidFill>
                  <a:srgbClr val="354B5C"/>
                </a:solidFill>
                <a:latin typeface="Helvetica" pitchFamily="34" charset="0"/>
              </a:rPr>
              <a:t>Universidade do Minho</a:t>
            </a:r>
            <a:endParaRPr lang="pt-PT" b="1" dirty="0">
              <a:solidFill>
                <a:srgbClr val="354B5C"/>
              </a:solidFill>
              <a:latin typeface="Helvetica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pt-PT" b="1" dirty="0">
                <a:solidFill>
                  <a:srgbClr val="354B5C"/>
                </a:solidFill>
                <a:latin typeface="Helvetica" pitchFamily="34" charset="0"/>
              </a:rPr>
              <a:t>Prof. Dra</a:t>
            </a:r>
            <a:r>
              <a:rPr lang="pt-PT" b="1" dirty="0" smtClean="0">
                <a:solidFill>
                  <a:srgbClr val="354B5C"/>
                </a:solidFill>
                <a:latin typeface="Helvetica" pitchFamily="34" charset="0"/>
              </a:rPr>
              <a:t>. Beatriz </a:t>
            </a:r>
            <a:r>
              <a:rPr lang="pt-PT" b="1" dirty="0">
                <a:solidFill>
                  <a:srgbClr val="354B5C"/>
                </a:solidFill>
                <a:latin typeface="Helvetica" pitchFamily="34" charset="0"/>
              </a:rPr>
              <a:t>Casais – </a:t>
            </a:r>
            <a:r>
              <a:rPr lang="pt-PT" b="1" dirty="0" smtClean="0">
                <a:solidFill>
                  <a:srgbClr val="354B5C"/>
                </a:solidFill>
                <a:latin typeface="Helvetica" pitchFamily="34" charset="0"/>
              </a:rPr>
              <a:t>Universidade do Minho</a:t>
            </a:r>
            <a:endParaRPr lang="pt-PT" b="1" dirty="0">
              <a:solidFill>
                <a:srgbClr val="354B5C"/>
              </a:solidFill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55195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611815" y="365126"/>
            <a:ext cx="5123822" cy="750242"/>
          </a:xfrm>
        </p:spPr>
        <p:txBody>
          <a:bodyPr numCol="1">
            <a:normAutofit/>
          </a:bodyPr>
          <a:lstStyle/>
          <a:p>
            <a:pPr algn="r"/>
            <a:r>
              <a:rPr lang="pt-PT" sz="2400" b="1" dirty="0" smtClean="0">
                <a:solidFill>
                  <a:srgbClr val="354B5C"/>
                </a:solidFill>
                <a:latin typeface="Helvetica" pitchFamily="34" charset="0"/>
              </a:rPr>
              <a:t>Caracterização do Programa</a:t>
            </a:r>
            <a:br>
              <a:rPr lang="pt-PT" sz="2400" b="1" dirty="0" smtClean="0">
                <a:solidFill>
                  <a:srgbClr val="354B5C"/>
                </a:solidFill>
                <a:latin typeface="Helvetica" pitchFamily="34" charset="0"/>
              </a:rPr>
            </a:br>
            <a:r>
              <a:rPr lang="pt-PT" sz="2000" b="1" dirty="0" smtClean="0">
                <a:solidFill>
                  <a:srgbClr val="354B5C"/>
                </a:solidFill>
                <a:latin typeface="Helvetica" pitchFamily="34" charset="0"/>
              </a:rPr>
              <a:t>Organização</a:t>
            </a:r>
            <a:endParaRPr lang="pt-PT" sz="2000" b="1" dirty="0">
              <a:solidFill>
                <a:srgbClr val="354B5C"/>
              </a:solidFill>
              <a:latin typeface="Helvetica" pitchFamily="34" charset="0"/>
            </a:endParaRPr>
          </a:p>
        </p:txBody>
      </p:sp>
      <p:sp>
        <p:nvSpPr>
          <p:cNvPr id="4" name="Marcador de Posição de Conteúdo 2"/>
          <p:cNvSpPr txBox="1">
            <a:spLocks/>
          </p:cNvSpPr>
          <p:nvPr/>
        </p:nvSpPr>
        <p:spPr>
          <a:xfrm>
            <a:off x="990600" y="1986399"/>
            <a:ext cx="10115204" cy="3932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None/>
            </a:pPr>
            <a:endParaRPr lang="pt-PT" b="1" dirty="0" smtClean="0">
              <a:solidFill>
                <a:srgbClr val="354B5C"/>
              </a:solidFill>
              <a:latin typeface="Helvetica" pitchFamily="34" charset="0"/>
            </a:endParaRP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719593"/>
              </p:ext>
            </p:extLst>
          </p:nvPr>
        </p:nvGraphicFramePr>
        <p:xfrm>
          <a:off x="665018" y="2427314"/>
          <a:ext cx="10914611" cy="3167151"/>
        </p:xfrm>
        <a:graphic>
          <a:graphicData uri="http://schemas.openxmlformats.org/drawingml/2006/table">
            <a:tbl>
              <a:tblPr firstRow="1" firstCol="1" bandRow="1"/>
              <a:tblGrid>
                <a:gridCol w="6906318">
                  <a:extLst>
                    <a:ext uri="{9D8B030D-6E8A-4147-A177-3AD203B41FA5}">
                      <a16:colId xmlns:a16="http://schemas.microsoft.com/office/drawing/2014/main" val="2999938291"/>
                    </a:ext>
                  </a:extLst>
                </a:gridCol>
                <a:gridCol w="4008293">
                  <a:extLst>
                    <a:ext uri="{9D8B030D-6E8A-4147-A177-3AD203B41FA5}">
                      <a16:colId xmlns:a16="http://schemas.microsoft.com/office/drawing/2014/main" val="1868510298"/>
                    </a:ext>
                  </a:extLst>
                </a:gridCol>
              </a:tblGrid>
              <a:tr h="57587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800" b="1" dirty="0">
                          <a:solidFill>
                            <a:srgbClr val="354B5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Componentes</a:t>
                      </a:r>
                      <a:endParaRPr lang="pt-PT" sz="1800" dirty="0">
                        <a:solidFill>
                          <a:srgbClr val="354B5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800" b="1" dirty="0">
                          <a:solidFill>
                            <a:srgbClr val="354B5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N.º sessões e duração em horas</a:t>
                      </a:r>
                      <a:endParaRPr lang="pt-PT" sz="1800" dirty="0">
                        <a:solidFill>
                          <a:srgbClr val="354B5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2630249"/>
                  </a:ext>
                </a:extLst>
              </a:tr>
              <a:tr h="57587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>
                          <a:solidFill>
                            <a:srgbClr val="354B5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Seminários – Fundamentos e Aplicação</a:t>
                      </a:r>
                      <a:endParaRPr lang="pt-PT" sz="1800" dirty="0">
                        <a:solidFill>
                          <a:srgbClr val="354B5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800">
                          <a:solidFill>
                            <a:srgbClr val="354B5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 Sessões de 4,5 horas | 49,5 horas</a:t>
                      </a:r>
                      <a:endParaRPr lang="pt-PT" sz="1800">
                        <a:solidFill>
                          <a:srgbClr val="354B5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8914663"/>
                  </a:ext>
                </a:extLst>
              </a:tr>
              <a:tr h="57587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800" i="1" dirty="0">
                          <a:solidFill>
                            <a:srgbClr val="354B5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Workshops</a:t>
                      </a:r>
                      <a:r>
                        <a:rPr lang="pt-PT" sz="1800" dirty="0">
                          <a:solidFill>
                            <a:srgbClr val="354B5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de Projeto – Desenvolvimento e </a:t>
                      </a:r>
                      <a:r>
                        <a:rPr lang="pt-PT" sz="1800" i="1" dirty="0" err="1">
                          <a:solidFill>
                            <a:srgbClr val="354B5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Mentoring</a:t>
                      </a:r>
                      <a:endParaRPr lang="pt-PT" sz="1800" dirty="0">
                        <a:solidFill>
                          <a:srgbClr val="354B5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>
                          <a:solidFill>
                            <a:srgbClr val="354B5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 Sessões de 2 horas | 16 horas</a:t>
                      </a:r>
                      <a:endParaRPr lang="pt-PT" sz="1800" dirty="0">
                        <a:solidFill>
                          <a:srgbClr val="354B5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20108009"/>
                  </a:ext>
                </a:extLst>
              </a:tr>
              <a:tr h="57587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>
                          <a:solidFill>
                            <a:srgbClr val="354B5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Apresentação de Casos e </a:t>
                      </a:r>
                      <a:r>
                        <a:rPr lang="pt-PT" sz="1800" i="1" dirty="0" err="1">
                          <a:solidFill>
                            <a:srgbClr val="354B5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Networking</a:t>
                      </a:r>
                      <a:r>
                        <a:rPr lang="pt-PT" sz="1800" i="1" dirty="0">
                          <a:solidFill>
                            <a:srgbClr val="354B5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Meetings</a:t>
                      </a:r>
                      <a:endParaRPr lang="pt-PT" sz="1800" dirty="0">
                        <a:solidFill>
                          <a:srgbClr val="354B5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>
                          <a:solidFill>
                            <a:srgbClr val="354B5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 Sessões de 2 horas | 8 horas </a:t>
                      </a:r>
                      <a:endParaRPr lang="pt-PT" sz="1800" dirty="0">
                        <a:solidFill>
                          <a:srgbClr val="354B5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2415609"/>
                  </a:ext>
                </a:extLst>
              </a:tr>
              <a:tr h="86364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>
                          <a:solidFill>
                            <a:srgbClr val="354B5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Apresentação de Projetos de e-Commerce para a Internacionalização</a:t>
                      </a:r>
                      <a:endParaRPr lang="pt-PT" sz="1800" dirty="0">
                        <a:solidFill>
                          <a:srgbClr val="354B5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>
                          <a:solidFill>
                            <a:srgbClr val="354B5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Sessão de 6,5 horas | 6,5 horas</a:t>
                      </a:r>
                      <a:endParaRPr lang="pt-PT" sz="1800" dirty="0">
                        <a:solidFill>
                          <a:srgbClr val="354B5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71299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74624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611815" y="365126"/>
            <a:ext cx="5123822" cy="750242"/>
          </a:xfrm>
        </p:spPr>
        <p:txBody>
          <a:bodyPr>
            <a:normAutofit/>
          </a:bodyPr>
          <a:lstStyle/>
          <a:p>
            <a:pPr algn="r"/>
            <a:r>
              <a:rPr lang="pt-PT" sz="2400" b="1" dirty="0" smtClean="0">
                <a:solidFill>
                  <a:srgbClr val="354B5C"/>
                </a:solidFill>
                <a:latin typeface="Helvetica" pitchFamily="34" charset="0"/>
              </a:rPr>
              <a:t>Caracterização do Programa</a:t>
            </a:r>
            <a:br>
              <a:rPr lang="pt-PT" sz="2400" b="1" dirty="0" smtClean="0">
                <a:solidFill>
                  <a:srgbClr val="354B5C"/>
                </a:solidFill>
                <a:latin typeface="Helvetica" pitchFamily="34" charset="0"/>
              </a:rPr>
            </a:br>
            <a:r>
              <a:rPr lang="pt-PT" sz="2000" b="1" dirty="0" smtClean="0">
                <a:solidFill>
                  <a:srgbClr val="354B5C"/>
                </a:solidFill>
                <a:latin typeface="Helvetica" pitchFamily="34" charset="0"/>
              </a:rPr>
              <a:t>Duração/Horário</a:t>
            </a:r>
            <a:endParaRPr lang="pt-PT" sz="2000" b="1" dirty="0">
              <a:solidFill>
                <a:srgbClr val="354B5C"/>
              </a:solidFill>
              <a:latin typeface="Helvetica" pitchFamily="34" charset="0"/>
            </a:endParaRPr>
          </a:p>
        </p:txBody>
      </p:sp>
      <p:sp>
        <p:nvSpPr>
          <p:cNvPr id="4" name="Marcador de Posição de Conteúdo 2"/>
          <p:cNvSpPr txBox="1">
            <a:spLocks/>
          </p:cNvSpPr>
          <p:nvPr/>
        </p:nvSpPr>
        <p:spPr>
          <a:xfrm>
            <a:off x="990600" y="1986399"/>
            <a:ext cx="10115204" cy="3932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None/>
            </a:pPr>
            <a:endParaRPr lang="pt-PT" b="1" dirty="0" smtClean="0">
              <a:solidFill>
                <a:srgbClr val="354B5C"/>
              </a:solidFill>
              <a:latin typeface="Helvetica" pitchFamily="34" charset="0"/>
            </a:endParaRP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6762969"/>
              </p:ext>
            </p:extLst>
          </p:nvPr>
        </p:nvGraphicFramePr>
        <p:xfrm>
          <a:off x="3234342" y="1986399"/>
          <a:ext cx="5627717" cy="565607"/>
        </p:xfrm>
        <a:graphic>
          <a:graphicData uri="http://schemas.openxmlformats.org/drawingml/2006/table">
            <a:tbl>
              <a:tblPr firstRow="1" firstCol="1" bandRow="1"/>
              <a:tblGrid>
                <a:gridCol w="5627717">
                  <a:extLst>
                    <a:ext uri="{9D8B030D-6E8A-4147-A177-3AD203B41FA5}">
                      <a16:colId xmlns:a16="http://schemas.microsoft.com/office/drawing/2014/main" val="2999938291"/>
                    </a:ext>
                  </a:extLst>
                </a:gridCol>
              </a:tblGrid>
              <a:tr h="56560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800" b="1" i="0" dirty="0" smtClean="0">
                          <a:solidFill>
                            <a:srgbClr val="354B5C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</a:t>
                      </a:r>
                      <a:r>
                        <a:rPr lang="pt-PT" sz="1800" b="1" i="0" baseline="0" dirty="0" smtClean="0">
                          <a:solidFill>
                            <a:srgbClr val="354B5C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Horas | 12 dias | Terças-feiras das 9:30h às 18:00h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8914663"/>
                  </a:ext>
                </a:extLst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606118"/>
              </p:ext>
            </p:extLst>
          </p:nvPr>
        </p:nvGraphicFramePr>
        <p:xfrm>
          <a:off x="553489" y="3059085"/>
          <a:ext cx="10989425" cy="2560320"/>
        </p:xfrm>
        <a:graphic>
          <a:graphicData uri="http://schemas.openxmlformats.org/drawingml/2006/table">
            <a:tbl>
              <a:tblPr firstRow="1" firstCol="1" bandRow="1"/>
              <a:tblGrid>
                <a:gridCol w="6139204">
                  <a:extLst>
                    <a:ext uri="{9D8B030D-6E8A-4147-A177-3AD203B41FA5}">
                      <a16:colId xmlns:a16="http://schemas.microsoft.com/office/drawing/2014/main" val="2149461475"/>
                    </a:ext>
                  </a:extLst>
                </a:gridCol>
                <a:gridCol w="4850221">
                  <a:extLst>
                    <a:ext uri="{9D8B030D-6E8A-4147-A177-3AD203B41FA5}">
                      <a16:colId xmlns:a16="http://schemas.microsoft.com/office/drawing/2014/main" val="914065755"/>
                    </a:ext>
                  </a:extLst>
                </a:gridCol>
              </a:tblGrid>
              <a:tr h="51206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800" b="1" dirty="0">
                          <a:solidFill>
                            <a:srgbClr val="354B5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Componentes</a:t>
                      </a:r>
                      <a:endParaRPr lang="pt-PT" sz="1800" dirty="0">
                        <a:solidFill>
                          <a:srgbClr val="354B5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800" b="1">
                          <a:solidFill>
                            <a:srgbClr val="354B5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Horários</a:t>
                      </a:r>
                      <a:endParaRPr lang="pt-PT" sz="1800">
                        <a:solidFill>
                          <a:srgbClr val="354B5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1326675"/>
                  </a:ext>
                </a:extLst>
              </a:tr>
              <a:tr h="51206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>
                          <a:solidFill>
                            <a:srgbClr val="354B5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Seminários</a:t>
                      </a:r>
                      <a:endParaRPr lang="pt-PT" sz="1800" dirty="0">
                        <a:solidFill>
                          <a:srgbClr val="354B5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800">
                          <a:solidFill>
                            <a:srgbClr val="354B5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9h30 às 15h30 (*)</a:t>
                      </a:r>
                      <a:endParaRPr lang="pt-PT" sz="1800">
                        <a:solidFill>
                          <a:srgbClr val="354B5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4639033"/>
                  </a:ext>
                </a:extLst>
              </a:tr>
              <a:tr h="51206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800" i="1" dirty="0">
                          <a:solidFill>
                            <a:srgbClr val="354B5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Workshops</a:t>
                      </a:r>
                      <a:r>
                        <a:rPr lang="pt-PT" sz="1800" dirty="0">
                          <a:solidFill>
                            <a:srgbClr val="354B5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de Projeto</a:t>
                      </a:r>
                      <a:endParaRPr lang="pt-PT" sz="1800" dirty="0">
                        <a:solidFill>
                          <a:srgbClr val="354B5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>
                          <a:solidFill>
                            <a:srgbClr val="354B5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16h00 às 18h00</a:t>
                      </a:r>
                      <a:endParaRPr lang="pt-PT" sz="1800" dirty="0">
                        <a:solidFill>
                          <a:srgbClr val="354B5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0574917"/>
                  </a:ext>
                </a:extLst>
              </a:tr>
              <a:tr h="51206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>
                          <a:solidFill>
                            <a:srgbClr val="354B5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Apresentação de Casos</a:t>
                      </a:r>
                      <a:endParaRPr lang="pt-PT" sz="1800" dirty="0">
                        <a:solidFill>
                          <a:srgbClr val="354B5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>
                          <a:solidFill>
                            <a:srgbClr val="354B5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16h00 às 18h00</a:t>
                      </a:r>
                      <a:endParaRPr lang="pt-PT" sz="1800" dirty="0">
                        <a:solidFill>
                          <a:srgbClr val="354B5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717811"/>
                  </a:ext>
                </a:extLst>
              </a:tr>
              <a:tr h="51206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>
                          <a:solidFill>
                            <a:srgbClr val="354B5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Apresentações de Projetos</a:t>
                      </a:r>
                      <a:endParaRPr lang="pt-PT" sz="1800" dirty="0">
                        <a:solidFill>
                          <a:srgbClr val="354B5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>
                          <a:solidFill>
                            <a:srgbClr val="354B5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9h30 às 17h30 (*)</a:t>
                      </a:r>
                      <a:endParaRPr lang="pt-PT" sz="1800" dirty="0">
                        <a:solidFill>
                          <a:srgbClr val="354B5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2953773"/>
                  </a:ext>
                </a:extLst>
              </a:tr>
            </a:tbl>
          </a:graphicData>
        </a:graphic>
      </p:graphicFrame>
      <p:sp>
        <p:nvSpPr>
          <p:cNvPr id="6" name="Retângulo 5"/>
          <p:cNvSpPr/>
          <p:nvPr/>
        </p:nvSpPr>
        <p:spPr>
          <a:xfrm>
            <a:off x="553488" y="5618653"/>
            <a:ext cx="109894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900" dirty="0">
                <a:solidFill>
                  <a:srgbClr val="354B5C"/>
                </a:solidFill>
              </a:rPr>
              <a:t>(*) Incorporam um almoço de </a:t>
            </a:r>
            <a:r>
              <a:rPr lang="pt-PT" sz="900" dirty="0" err="1">
                <a:solidFill>
                  <a:srgbClr val="354B5C"/>
                </a:solidFill>
              </a:rPr>
              <a:t>networking</a:t>
            </a:r>
            <a:r>
              <a:rPr lang="pt-PT" sz="900" dirty="0">
                <a:solidFill>
                  <a:srgbClr val="354B5C"/>
                </a:solidFill>
              </a:rPr>
              <a:t> das 12h30 às 14h00 (incluído no preço do Programa), no Restaurante Panorâmico da Universidade do Minho, onde os formandos serão convidados a realizar um </a:t>
            </a:r>
            <a:r>
              <a:rPr lang="pt-PT" sz="900" dirty="0" err="1">
                <a:solidFill>
                  <a:srgbClr val="354B5C"/>
                </a:solidFill>
              </a:rPr>
              <a:t>Pitch</a:t>
            </a:r>
            <a:r>
              <a:rPr lang="pt-PT" sz="900" dirty="0">
                <a:solidFill>
                  <a:srgbClr val="354B5C"/>
                </a:solidFill>
              </a:rPr>
              <a:t> sobre a estratégia comercial digital da sua organização.</a:t>
            </a:r>
          </a:p>
        </p:txBody>
      </p:sp>
    </p:spTree>
    <p:extLst>
      <p:ext uri="{BB962C8B-B14F-4D97-AF65-F5344CB8AC3E}">
        <p14:creationId xmlns:p14="http://schemas.microsoft.com/office/powerpoint/2010/main" val="36845052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611815" y="365126"/>
            <a:ext cx="5123822" cy="750242"/>
          </a:xfrm>
        </p:spPr>
        <p:txBody>
          <a:bodyPr>
            <a:normAutofit/>
          </a:bodyPr>
          <a:lstStyle/>
          <a:p>
            <a:pPr algn="r"/>
            <a:r>
              <a:rPr lang="pt-PT" sz="2400" b="1" dirty="0" smtClean="0">
                <a:solidFill>
                  <a:srgbClr val="354B5C"/>
                </a:solidFill>
                <a:latin typeface="Helvetica" pitchFamily="34" charset="0"/>
              </a:rPr>
              <a:t>Programa</a:t>
            </a:r>
            <a:br>
              <a:rPr lang="pt-PT" sz="2400" b="1" dirty="0" smtClean="0">
                <a:solidFill>
                  <a:srgbClr val="354B5C"/>
                </a:solidFill>
                <a:latin typeface="Helvetica" pitchFamily="34" charset="0"/>
              </a:rPr>
            </a:br>
            <a:r>
              <a:rPr lang="pt-PT" sz="2000" b="1" dirty="0" smtClean="0">
                <a:solidFill>
                  <a:srgbClr val="354B5C"/>
                </a:solidFill>
                <a:latin typeface="Helvetica" pitchFamily="34" charset="0"/>
              </a:rPr>
              <a:t>Programa</a:t>
            </a:r>
            <a:r>
              <a:rPr lang="pt-PT" sz="2000" b="1" dirty="0" smtClean="0">
                <a:solidFill>
                  <a:srgbClr val="354B5C"/>
                </a:solidFill>
                <a:latin typeface="Helvetica" pitchFamily="34" charset="0"/>
              </a:rPr>
              <a:t> </a:t>
            </a:r>
            <a:r>
              <a:rPr lang="pt-PT" sz="2000" b="1" dirty="0" smtClean="0">
                <a:solidFill>
                  <a:srgbClr val="354B5C"/>
                </a:solidFill>
                <a:latin typeface="Helvetica" pitchFamily="34" charset="0"/>
              </a:rPr>
              <a:t>Seminários</a:t>
            </a:r>
            <a:endParaRPr lang="pt-PT" sz="2000" b="1" dirty="0">
              <a:solidFill>
                <a:srgbClr val="354B5C"/>
              </a:solidFill>
              <a:latin typeface="Helvetica" pitchFamily="34" charset="0"/>
            </a:endParaRPr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4778137"/>
              </p:ext>
            </p:extLst>
          </p:nvPr>
        </p:nvGraphicFramePr>
        <p:xfrm>
          <a:off x="606829" y="1895304"/>
          <a:ext cx="10981112" cy="4189612"/>
        </p:xfrm>
        <a:graphic>
          <a:graphicData uri="http://schemas.openxmlformats.org/drawingml/2006/table">
            <a:tbl>
              <a:tblPr firstRow="1" firstCol="1" bandRow="1"/>
              <a:tblGrid>
                <a:gridCol w="434230">
                  <a:extLst>
                    <a:ext uri="{9D8B030D-6E8A-4147-A177-3AD203B41FA5}">
                      <a16:colId xmlns:a16="http://schemas.microsoft.com/office/drawing/2014/main" val="2253213483"/>
                    </a:ext>
                  </a:extLst>
                </a:gridCol>
                <a:gridCol w="721676">
                  <a:extLst>
                    <a:ext uri="{9D8B030D-6E8A-4147-A177-3AD203B41FA5}">
                      <a16:colId xmlns:a16="http://schemas.microsoft.com/office/drawing/2014/main" val="1358768741"/>
                    </a:ext>
                  </a:extLst>
                </a:gridCol>
                <a:gridCol w="3308028">
                  <a:extLst>
                    <a:ext uri="{9D8B030D-6E8A-4147-A177-3AD203B41FA5}">
                      <a16:colId xmlns:a16="http://schemas.microsoft.com/office/drawing/2014/main" val="1555429765"/>
                    </a:ext>
                  </a:extLst>
                </a:gridCol>
                <a:gridCol w="6517178">
                  <a:extLst>
                    <a:ext uri="{9D8B030D-6E8A-4147-A177-3AD203B41FA5}">
                      <a16:colId xmlns:a16="http://schemas.microsoft.com/office/drawing/2014/main" val="145847722"/>
                    </a:ext>
                  </a:extLst>
                </a:gridCol>
              </a:tblGrid>
              <a:tr h="6238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PT" sz="1800" b="1" dirty="0">
                          <a:solidFill>
                            <a:srgbClr val="354B5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endParaRPr lang="pt-PT" sz="1800" dirty="0">
                        <a:solidFill>
                          <a:srgbClr val="354B5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63" marR="6206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PT" sz="1800" b="1" dirty="0">
                          <a:solidFill>
                            <a:srgbClr val="354B5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Data</a:t>
                      </a:r>
                      <a:endParaRPr lang="pt-PT" sz="1800" dirty="0">
                        <a:solidFill>
                          <a:srgbClr val="354B5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63" marR="6206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PT" sz="1800" b="1" dirty="0">
                          <a:solidFill>
                            <a:srgbClr val="354B5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Título</a:t>
                      </a:r>
                      <a:endParaRPr lang="pt-PT" sz="1800" dirty="0">
                        <a:solidFill>
                          <a:srgbClr val="354B5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63" marR="6206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PT" sz="1800" b="1" dirty="0">
                          <a:solidFill>
                            <a:srgbClr val="354B5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Conteúdos</a:t>
                      </a:r>
                      <a:endParaRPr lang="pt-PT" sz="1800" dirty="0">
                        <a:solidFill>
                          <a:srgbClr val="354B5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63" marR="6206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7340638"/>
                  </a:ext>
                </a:extLst>
              </a:tr>
              <a:tr h="10745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200" dirty="0">
                          <a:solidFill>
                            <a:srgbClr val="354B5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pt-PT" sz="1200" dirty="0">
                        <a:solidFill>
                          <a:srgbClr val="354B5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63" marR="62063" marT="0" marB="0" anchor="ctr">
                    <a:lnL>
                      <a:noFill/>
                    </a:lnL>
                    <a:lnR>
                      <a:noFill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200" dirty="0">
                          <a:solidFill>
                            <a:srgbClr val="354B5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02/04</a:t>
                      </a:r>
                      <a:endParaRPr lang="pt-PT" sz="1200" dirty="0">
                        <a:solidFill>
                          <a:srgbClr val="354B5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63" marR="62063" marT="0" marB="0" anchor="ctr">
                    <a:lnL>
                      <a:noFill/>
                    </a:lnL>
                    <a:lnR>
                      <a:noFill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b="1" dirty="0">
                          <a:solidFill>
                            <a:srgbClr val="354B5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Internacionalização e e-Commerce I</a:t>
                      </a:r>
                      <a:endParaRPr lang="pt-PT" sz="1400" dirty="0">
                        <a:solidFill>
                          <a:srgbClr val="354B5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b="1" dirty="0">
                          <a:solidFill>
                            <a:srgbClr val="354B5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(Fundamentos e Mercados</a:t>
                      </a:r>
                      <a:r>
                        <a:rPr lang="pt-PT" sz="1400" b="1" dirty="0" smtClean="0">
                          <a:solidFill>
                            <a:srgbClr val="354B5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pt-PT" sz="1400" dirty="0">
                        <a:solidFill>
                          <a:srgbClr val="354B5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63" marR="62063" marT="0" marB="0" anchor="ctr">
                    <a:lnL>
                      <a:noFill/>
                    </a:lnL>
                    <a:lnR>
                      <a:noFill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rgbClr val="354B5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Fundamentos de </a:t>
                      </a:r>
                      <a:r>
                        <a:rPr lang="pt-PT" sz="1400" i="1" dirty="0">
                          <a:solidFill>
                            <a:srgbClr val="354B5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e-commerce</a:t>
                      </a:r>
                      <a:r>
                        <a:rPr lang="pt-PT" sz="1400" dirty="0">
                          <a:solidFill>
                            <a:srgbClr val="354B5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; estratégia geral de </a:t>
                      </a:r>
                      <a:r>
                        <a:rPr lang="pt-PT" sz="1400" i="1" dirty="0">
                          <a:solidFill>
                            <a:srgbClr val="354B5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e-commerce</a:t>
                      </a:r>
                      <a:r>
                        <a:rPr lang="pt-PT" sz="1400" dirty="0">
                          <a:solidFill>
                            <a:srgbClr val="354B5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; critérios de seleção de mercados</a:t>
                      </a:r>
                      <a:endParaRPr lang="pt-PT" sz="1400" dirty="0">
                        <a:solidFill>
                          <a:srgbClr val="354B5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63" marR="62063" marT="0" marB="0" anchor="ctr">
                    <a:lnL>
                      <a:noFill/>
                    </a:lnL>
                    <a:lnR>
                      <a:noFill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9739354"/>
                  </a:ext>
                </a:extLst>
              </a:tr>
              <a:tr h="10728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200">
                          <a:solidFill>
                            <a:srgbClr val="354B5C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pt-PT" sz="1200">
                        <a:solidFill>
                          <a:srgbClr val="354B5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63" marR="6206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200" dirty="0">
                          <a:solidFill>
                            <a:srgbClr val="354B5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09/04</a:t>
                      </a:r>
                      <a:endParaRPr lang="pt-PT" sz="1200" dirty="0">
                        <a:solidFill>
                          <a:srgbClr val="354B5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63" marR="6206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b="1" dirty="0">
                          <a:solidFill>
                            <a:srgbClr val="354B5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Internacionalização e e-Commerce II</a:t>
                      </a:r>
                      <a:endParaRPr lang="pt-PT" sz="1400" dirty="0">
                        <a:solidFill>
                          <a:srgbClr val="354B5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b="1" dirty="0">
                          <a:solidFill>
                            <a:srgbClr val="354B5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(Diagnóstico e Estratégia Empresarial</a:t>
                      </a:r>
                      <a:r>
                        <a:rPr lang="pt-PT" sz="1400" b="1" dirty="0" smtClean="0">
                          <a:solidFill>
                            <a:srgbClr val="354B5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pt-PT" sz="1400" dirty="0">
                        <a:solidFill>
                          <a:srgbClr val="354B5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63" marR="6206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rgbClr val="354B5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SWOT da empresa e dos seus produtos/serviços; estratégia empresarial de </a:t>
                      </a:r>
                      <a:r>
                        <a:rPr lang="pt-PT" sz="1400" i="1" dirty="0">
                          <a:solidFill>
                            <a:srgbClr val="354B5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e-commerce</a:t>
                      </a:r>
                      <a:r>
                        <a:rPr lang="pt-PT" sz="1400" dirty="0">
                          <a:solidFill>
                            <a:srgbClr val="354B5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; Loja </a:t>
                      </a:r>
                      <a:r>
                        <a:rPr lang="pt-PT" sz="1400" i="1" dirty="0">
                          <a:solidFill>
                            <a:srgbClr val="354B5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online</a:t>
                      </a:r>
                      <a:r>
                        <a:rPr lang="pt-PT" sz="1400" dirty="0">
                          <a:solidFill>
                            <a:srgbClr val="354B5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internacional </a:t>
                      </a:r>
                      <a:r>
                        <a:rPr lang="pt-PT" sz="1400" i="1" dirty="0" err="1">
                          <a:solidFill>
                            <a:srgbClr val="354B5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vs</a:t>
                      </a:r>
                      <a:r>
                        <a:rPr lang="pt-PT" sz="1400" i="1" dirty="0">
                          <a:solidFill>
                            <a:srgbClr val="354B5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PT" sz="1400" i="1" dirty="0" err="1">
                          <a:solidFill>
                            <a:srgbClr val="354B5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marketplaces</a:t>
                      </a:r>
                      <a:r>
                        <a:rPr lang="pt-PT" sz="1400" dirty="0">
                          <a:solidFill>
                            <a:srgbClr val="354B5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; Inteligência competitiva</a:t>
                      </a:r>
                      <a:endParaRPr lang="pt-PT" sz="1400" dirty="0">
                        <a:solidFill>
                          <a:srgbClr val="354B5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63" marR="6206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0850210"/>
                  </a:ext>
                </a:extLst>
              </a:tr>
              <a:tr h="7091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200">
                          <a:solidFill>
                            <a:srgbClr val="354B5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pt-PT" sz="1200">
                        <a:solidFill>
                          <a:srgbClr val="354B5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63" marR="6206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200" dirty="0">
                          <a:solidFill>
                            <a:srgbClr val="354B5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23/04</a:t>
                      </a:r>
                      <a:endParaRPr lang="pt-PT" sz="1200" dirty="0">
                        <a:solidFill>
                          <a:srgbClr val="354B5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63" marR="6206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b="1" dirty="0">
                          <a:solidFill>
                            <a:srgbClr val="354B5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Captação de Clientes I </a:t>
                      </a:r>
                      <a:endParaRPr lang="pt-PT" sz="1400" dirty="0">
                        <a:solidFill>
                          <a:srgbClr val="354B5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63" marR="6206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rgbClr val="354B5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Analítica e métricas em </a:t>
                      </a:r>
                      <a:r>
                        <a:rPr lang="pt-PT" sz="1400" i="1" dirty="0">
                          <a:solidFill>
                            <a:srgbClr val="354B5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e-commerce</a:t>
                      </a:r>
                      <a:r>
                        <a:rPr lang="pt-PT" sz="1400" dirty="0">
                          <a:solidFill>
                            <a:srgbClr val="354B5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; B2C versus B2B; Análise do comportamento do consumidor/cliente (</a:t>
                      </a:r>
                      <a:r>
                        <a:rPr lang="pt-PT" sz="1400" i="1" dirty="0">
                          <a:solidFill>
                            <a:srgbClr val="354B5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data </a:t>
                      </a:r>
                      <a:r>
                        <a:rPr lang="pt-PT" sz="1400" i="1" dirty="0" err="1">
                          <a:solidFill>
                            <a:srgbClr val="354B5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analytics</a:t>
                      </a:r>
                      <a:r>
                        <a:rPr lang="pt-PT" sz="1400" i="1" dirty="0">
                          <a:solidFill>
                            <a:srgbClr val="354B5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pt-PT" sz="1400" i="1" dirty="0" err="1">
                          <a:solidFill>
                            <a:srgbClr val="354B5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user</a:t>
                      </a:r>
                      <a:r>
                        <a:rPr lang="pt-PT" sz="1400" i="1" dirty="0">
                          <a:solidFill>
                            <a:srgbClr val="354B5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PT" sz="1400" i="1" dirty="0" err="1">
                          <a:solidFill>
                            <a:srgbClr val="354B5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experience</a:t>
                      </a:r>
                      <a:r>
                        <a:rPr lang="pt-PT" sz="1400" dirty="0">
                          <a:solidFill>
                            <a:srgbClr val="354B5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); Ferramentas de marketing digital </a:t>
                      </a:r>
                      <a:endParaRPr lang="pt-PT" sz="1400" dirty="0">
                        <a:solidFill>
                          <a:srgbClr val="354B5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63" marR="6206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625437"/>
                  </a:ext>
                </a:extLst>
              </a:tr>
              <a:tr h="7091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200">
                          <a:solidFill>
                            <a:srgbClr val="354B5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pt-PT" sz="1200">
                        <a:solidFill>
                          <a:srgbClr val="354B5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63" marR="6206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200" dirty="0">
                          <a:solidFill>
                            <a:srgbClr val="354B5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30/04</a:t>
                      </a:r>
                      <a:endParaRPr lang="pt-PT" sz="1200" dirty="0">
                        <a:solidFill>
                          <a:srgbClr val="354B5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63" marR="6206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b="1" dirty="0">
                          <a:solidFill>
                            <a:srgbClr val="354B5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Captação de Clientes II </a:t>
                      </a:r>
                      <a:endParaRPr lang="pt-PT" sz="1400" dirty="0">
                        <a:solidFill>
                          <a:srgbClr val="354B5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63" marR="6206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rgbClr val="354B5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Técnicas de captação SEO/SEM; Comunicação digital e gestão de conteúdos digitais (Atração); </a:t>
                      </a:r>
                      <a:r>
                        <a:rPr lang="pt-PT" sz="1400" i="1" dirty="0" err="1">
                          <a:solidFill>
                            <a:srgbClr val="354B5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Inbound</a:t>
                      </a:r>
                      <a:r>
                        <a:rPr lang="pt-PT" sz="1400" dirty="0">
                          <a:solidFill>
                            <a:srgbClr val="354B5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Marketing</a:t>
                      </a:r>
                      <a:endParaRPr lang="pt-PT" sz="1400" dirty="0">
                        <a:solidFill>
                          <a:srgbClr val="354B5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63" marR="6206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91370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74140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611815" y="365126"/>
            <a:ext cx="5123822" cy="750242"/>
          </a:xfrm>
        </p:spPr>
        <p:txBody>
          <a:bodyPr>
            <a:normAutofit/>
          </a:bodyPr>
          <a:lstStyle/>
          <a:p>
            <a:pPr algn="r"/>
            <a:r>
              <a:rPr lang="pt-PT" sz="2400" b="1" dirty="0" smtClean="0">
                <a:solidFill>
                  <a:srgbClr val="354B5C"/>
                </a:solidFill>
                <a:latin typeface="Helvetica" pitchFamily="34" charset="0"/>
              </a:rPr>
              <a:t>Programa</a:t>
            </a:r>
            <a:br>
              <a:rPr lang="pt-PT" sz="2400" b="1" dirty="0" smtClean="0">
                <a:solidFill>
                  <a:srgbClr val="354B5C"/>
                </a:solidFill>
                <a:latin typeface="Helvetica" pitchFamily="34" charset="0"/>
              </a:rPr>
            </a:br>
            <a:r>
              <a:rPr lang="pt-PT" sz="2000" b="1" dirty="0" smtClean="0">
                <a:solidFill>
                  <a:srgbClr val="354B5C"/>
                </a:solidFill>
                <a:latin typeface="Helvetica" pitchFamily="34" charset="0"/>
              </a:rPr>
              <a:t>Programa</a:t>
            </a:r>
            <a:r>
              <a:rPr lang="pt-PT" sz="2000" b="1" dirty="0" smtClean="0">
                <a:solidFill>
                  <a:srgbClr val="354B5C"/>
                </a:solidFill>
                <a:latin typeface="Helvetica" pitchFamily="34" charset="0"/>
              </a:rPr>
              <a:t> </a:t>
            </a:r>
            <a:r>
              <a:rPr lang="pt-PT" sz="2000" b="1" dirty="0" smtClean="0">
                <a:solidFill>
                  <a:srgbClr val="354B5C"/>
                </a:solidFill>
                <a:latin typeface="Helvetica" pitchFamily="34" charset="0"/>
              </a:rPr>
              <a:t>Seminários</a:t>
            </a:r>
            <a:endParaRPr lang="pt-PT" sz="2000" b="1" dirty="0">
              <a:solidFill>
                <a:srgbClr val="354B5C"/>
              </a:solidFill>
              <a:latin typeface="Helvetica" pitchFamily="34" charset="0"/>
            </a:endParaRPr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5277138"/>
              </p:ext>
            </p:extLst>
          </p:nvPr>
        </p:nvGraphicFramePr>
        <p:xfrm>
          <a:off x="631767" y="2083319"/>
          <a:ext cx="10981112" cy="3191525"/>
        </p:xfrm>
        <a:graphic>
          <a:graphicData uri="http://schemas.openxmlformats.org/drawingml/2006/table">
            <a:tbl>
              <a:tblPr firstRow="1" firstCol="1" bandRow="1"/>
              <a:tblGrid>
                <a:gridCol w="434230">
                  <a:extLst>
                    <a:ext uri="{9D8B030D-6E8A-4147-A177-3AD203B41FA5}">
                      <a16:colId xmlns:a16="http://schemas.microsoft.com/office/drawing/2014/main" val="2253213483"/>
                    </a:ext>
                  </a:extLst>
                </a:gridCol>
                <a:gridCol w="721676">
                  <a:extLst>
                    <a:ext uri="{9D8B030D-6E8A-4147-A177-3AD203B41FA5}">
                      <a16:colId xmlns:a16="http://schemas.microsoft.com/office/drawing/2014/main" val="1358768741"/>
                    </a:ext>
                  </a:extLst>
                </a:gridCol>
                <a:gridCol w="3308028">
                  <a:extLst>
                    <a:ext uri="{9D8B030D-6E8A-4147-A177-3AD203B41FA5}">
                      <a16:colId xmlns:a16="http://schemas.microsoft.com/office/drawing/2014/main" val="1555429765"/>
                    </a:ext>
                  </a:extLst>
                </a:gridCol>
                <a:gridCol w="6517178">
                  <a:extLst>
                    <a:ext uri="{9D8B030D-6E8A-4147-A177-3AD203B41FA5}">
                      <a16:colId xmlns:a16="http://schemas.microsoft.com/office/drawing/2014/main" val="145847722"/>
                    </a:ext>
                  </a:extLst>
                </a:gridCol>
              </a:tblGrid>
              <a:tr h="7180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PT" sz="1800" b="1" dirty="0">
                          <a:solidFill>
                            <a:srgbClr val="354B5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endParaRPr lang="pt-PT" sz="1800" dirty="0">
                        <a:solidFill>
                          <a:srgbClr val="354B5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63" marR="6206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PT" sz="1800" b="1" dirty="0">
                          <a:solidFill>
                            <a:srgbClr val="354B5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Data</a:t>
                      </a:r>
                      <a:endParaRPr lang="pt-PT" sz="1800" dirty="0">
                        <a:solidFill>
                          <a:srgbClr val="354B5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63" marR="6206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PT" sz="1800" b="1" dirty="0">
                          <a:solidFill>
                            <a:srgbClr val="354B5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Título</a:t>
                      </a:r>
                      <a:endParaRPr lang="pt-PT" sz="1800" dirty="0">
                        <a:solidFill>
                          <a:srgbClr val="354B5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63" marR="6206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PT" sz="1800" b="1" dirty="0">
                          <a:solidFill>
                            <a:srgbClr val="354B5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Conteúdos</a:t>
                      </a:r>
                      <a:endParaRPr lang="pt-PT" sz="1800" dirty="0">
                        <a:solidFill>
                          <a:srgbClr val="354B5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63" marR="6206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7340638"/>
                  </a:ext>
                </a:extLst>
              </a:tr>
              <a:tr h="6681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200" dirty="0">
                          <a:solidFill>
                            <a:srgbClr val="354B5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pt-PT" sz="1200" dirty="0">
                        <a:solidFill>
                          <a:srgbClr val="354B5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63" marR="62063" marT="0" marB="0" anchor="ctr">
                    <a:lnL>
                      <a:noFill/>
                    </a:lnL>
                    <a:lnR>
                      <a:noFill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200" dirty="0">
                          <a:solidFill>
                            <a:srgbClr val="354B5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14/05</a:t>
                      </a:r>
                      <a:endParaRPr lang="pt-PT" sz="1200" dirty="0">
                        <a:solidFill>
                          <a:srgbClr val="354B5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63" marR="62063" marT="0" marB="0" anchor="ctr">
                    <a:lnL>
                      <a:noFill/>
                    </a:lnL>
                    <a:lnR>
                      <a:noFill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b="1" i="1" dirty="0" err="1">
                          <a:solidFill>
                            <a:srgbClr val="354B5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Marketplaces</a:t>
                      </a:r>
                      <a:r>
                        <a:rPr lang="pt-PT" sz="1400" b="1" i="1" dirty="0">
                          <a:solidFill>
                            <a:srgbClr val="354B5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pt-PT" sz="1400" dirty="0">
                        <a:solidFill>
                          <a:srgbClr val="354B5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63" marR="62063" marT="0" marB="0" anchor="ctr">
                    <a:lnL>
                      <a:noFill/>
                    </a:lnL>
                    <a:lnR>
                      <a:noFill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rgbClr val="354B5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Principais plataformas de </a:t>
                      </a:r>
                      <a:r>
                        <a:rPr lang="pt-PT" sz="1400" i="1" dirty="0">
                          <a:solidFill>
                            <a:srgbClr val="354B5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e-commerce</a:t>
                      </a:r>
                      <a:r>
                        <a:rPr lang="pt-PT" sz="1400" dirty="0">
                          <a:solidFill>
                            <a:srgbClr val="354B5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; Revisão de casos (</a:t>
                      </a:r>
                      <a:r>
                        <a:rPr lang="pt-PT" sz="1400" i="1" dirty="0">
                          <a:solidFill>
                            <a:srgbClr val="354B5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Amazon</a:t>
                      </a:r>
                      <a:r>
                        <a:rPr lang="pt-PT" sz="1400" dirty="0">
                          <a:solidFill>
                            <a:srgbClr val="354B5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pt-PT" sz="1400" i="1" dirty="0" err="1">
                          <a:solidFill>
                            <a:srgbClr val="354B5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Alibaba</a:t>
                      </a:r>
                      <a:r>
                        <a:rPr lang="pt-PT" sz="1400" dirty="0">
                          <a:solidFill>
                            <a:srgbClr val="354B5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entre outras)</a:t>
                      </a:r>
                      <a:endParaRPr lang="pt-PT" sz="1400" dirty="0">
                        <a:solidFill>
                          <a:srgbClr val="354B5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63" marR="62063" marT="0" marB="0" anchor="ctr">
                    <a:lnL>
                      <a:noFill/>
                    </a:lnL>
                    <a:lnR>
                      <a:noFill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55954266"/>
                  </a:ext>
                </a:extLst>
              </a:tr>
              <a:tr h="10790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200">
                          <a:solidFill>
                            <a:srgbClr val="354B5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pt-PT" sz="1200">
                        <a:solidFill>
                          <a:srgbClr val="354B5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63" marR="6206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200" dirty="0">
                          <a:solidFill>
                            <a:srgbClr val="354B5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21/05</a:t>
                      </a:r>
                      <a:endParaRPr lang="pt-PT" sz="1200" dirty="0">
                        <a:solidFill>
                          <a:srgbClr val="354B5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63" marR="6206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b="1">
                          <a:solidFill>
                            <a:srgbClr val="354B5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Omnicanais</a:t>
                      </a:r>
                      <a:endParaRPr lang="pt-PT" sz="1400">
                        <a:solidFill>
                          <a:srgbClr val="354B5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63" marR="6206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rgbClr val="354B5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Interação entre canais </a:t>
                      </a:r>
                      <a:r>
                        <a:rPr lang="pt-PT" sz="1400" dirty="0" err="1">
                          <a:solidFill>
                            <a:srgbClr val="354B5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on</a:t>
                      </a:r>
                      <a:r>
                        <a:rPr lang="pt-PT" sz="1400" dirty="0">
                          <a:solidFill>
                            <a:srgbClr val="354B5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e </a:t>
                      </a:r>
                      <a:r>
                        <a:rPr lang="pt-PT" sz="1400" dirty="0" err="1">
                          <a:solidFill>
                            <a:srgbClr val="354B5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off</a:t>
                      </a:r>
                      <a:r>
                        <a:rPr lang="pt-PT" sz="1400" dirty="0">
                          <a:solidFill>
                            <a:srgbClr val="354B5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; Social commerce; </a:t>
                      </a:r>
                      <a:r>
                        <a:rPr lang="pt-PT" sz="1400" i="1" dirty="0" err="1">
                          <a:solidFill>
                            <a:srgbClr val="354B5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Analytics</a:t>
                      </a:r>
                      <a:r>
                        <a:rPr lang="pt-PT" sz="1400" dirty="0">
                          <a:solidFill>
                            <a:srgbClr val="354B5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métricas de monitorização e avaliação; Análise do valor de cada cliente</a:t>
                      </a:r>
                      <a:endParaRPr lang="pt-PT" sz="1400" dirty="0">
                        <a:solidFill>
                          <a:srgbClr val="354B5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63" marR="6206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0641216"/>
                  </a:ext>
                </a:extLst>
              </a:tr>
              <a:tr h="7262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200">
                          <a:solidFill>
                            <a:srgbClr val="354B5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pt-PT" sz="1200">
                        <a:solidFill>
                          <a:srgbClr val="354B5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63" marR="6206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200" dirty="0">
                          <a:solidFill>
                            <a:srgbClr val="354B5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04/06</a:t>
                      </a:r>
                      <a:endParaRPr lang="pt-PT" sz="1200" dirty="0">
                        <a:solidFill>
                          <a:srgbClr val="354B5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63" marR="6206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b="1" dirty="0">
                          <a:solidFill>
                            <a:srgbClr val="354B5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Estratégias de Preço e de Publicidade </a:t>
                      </a:r>
                      <a:endParaRPr lang="pt-PT" sz="1400" dirty="0">
                        <a:solidFill>
                          <a:srgbClr val="354B5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63" marR="6206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rgbClr val="354B5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Discriminação de preços, comparadores de preços e dispersão de preços; Publicidade digital</a:t>
                      </a:r>
                      <a:endParaRPr lang="pt-PT" sz="1400" dirty="0">
                        <a:solidFill>
                          <a:srgbClr val="354B5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63" marR="6206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96584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70012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611815" y="365126"/>
            <a:ext cx="5123822" cy="750242"/>
          </a:xfrm>
        </p:spPr>
        <p:txBody>
          <a:bodyPr>
            <a:normAutofit/>
          </a:bodyPr>
          <a:lstStyle/>
          <a:p>
            <a:pPr algn="r"/>
            <a:r>
              <a:rPr lang="pt-PT" sz="2400" b="1" dirty="0" smtClean="0">
                <a:solidFill>
                  <a:srgbClr val="354B5C"/>
                </a:solidFill>
                <a:latin typeface="Helvetica" pitchFamily="34" charset="0"/>
              </a:rPr>
              <a:t>Programa</a:t>
            </a:r>
            <a:br>
              <a:rPr lang="pt-PT" sz="2400" b="1" dirty="0" smtClean="0">
                <a:solidFill>
                  <a:srgbClr val="354B5C"/>
                </a:solidFill>
                <a:latin typeface="Helvetica" pitchFamily="34" charset="0"/>
              </a:rPr>
            </a:br>
            <a:r>
              <a:rPr lang="pt-PT" sz="2000" b="1" dirty="0" smtClean="0">
                <a:solidFill>
                  <a:srgbClr val="354B5C"/>
                </a:solidFill>
                <a:latin typeface="Helvetica" pitchFamily="34" charset="0"/>
              </a:rPr>
              <a:t>Programa</a:t>
            </a:r>
            <a:r>
              <a:rPr lang="pt-PT" sz="2000" b="1" dirty="0" smtClean="0">
                <a:solidFill>
                  <a:srgbClr val="354B5C"/>
                </a:solidFill>
                <a:latin typeface="Helvetica" pitchFamily="34" charset="0"/>
              </a:rPr>
              <a:t> </a:t>
            </a:r>
            <a:r>
              <a:rPr lang="pt-PT" sz="2000" b="1" dirty="0" smtClean="0">
                <a:solidFill>
                  <a:srgbClr val="354B5C"/>
                </a:solidFill>
                <a:latin typeface="Helvetica" pitchFamily="34" charset="0"/>
              </a:rPr>
              <a:t>Seminários</a:t>
            </a:r>
            <a:endParaRPr lang="pt-PT" sz="2000" b="1" dirty="0">
              <a:solidFill>
                <a:srgbClr val="354B5C"/>
              </a:solidFill>
              <a:latin typeface="Helvetica" pitchFamily="34" charset="0"/>
            </a:endParaRPr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817176"/>
              </p:ext>
            </p:extLst>
          </p:nvPr>
        </p:nvGraphicFramePr>
        <p:xfrm>
          <a:off x="623455" y="1966940"/>
          <a:ext cx="10981112" cy="3943408"/>
        </p:xfrm>
        <a:graphic>
          <a:graphicData uri="http://schemas.openxmlformats.org/drawingml/2006/table">
            <a:tbl>
              <a:tblPr firstRow="1" firstCol="1" bandRow="1"/>
              <a:tblGrid>
                <a:gridCol w="434230">
                  <a:extLst>
                    <a:ext uri="{9D8B030D-6E8A-4147-A177-3AD203B41FA5}">
                      <a16:colId xmlns:a16="http://schemas.microsoft.com/office/drawing/2014/main" val="2253213483"/>
                    </a:ext>
                  </a:extLst>
                </a:gridCol>
                <a:gridCol w="721676">
                  <a:extLst>
                    <a:ext uri="{9D8B030D-6E8A-4147-A177-3AD203B41FA5}">
                      <a16:colId xmlns:a16="http://schemas.microsoft.com/office/drawing/2014/main" val="1358768741"/>
                    </a:ext>
                  </a:extLst>
                </a:gridCol>
                <a:gridCol w="3308028">
                  <a:extLst>
                    <a:ext uri="{9D8B030D-6E8A-4147-A177-3AD203B41FA5}">
                      <a16:colId xmlns:a16="http://schemas.microsoft.com/office/drawing/2014/main" val="1555429765"/>
                    </a:ext>
                  </a:extLst>
                </a:gridCol>
                <a:gridCol w="6517178">
                  <a:extLst>
                    <a:ext uri="{9D8B030D-6E8A-4147-A177-3AD203B41FA5}">
                      <a16:colId xmlns:a16="http://schemas.microsoft.com/office/drawing/2014/main" val="145847722"/>
                    </a:ext>
                  </a:extLst>
                </a:gridCol>
              </a:tblGrid>
              <a:tr h="7019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PT" sz="1800" b="1" dirty="0">
                          <a:solidFill>
                            <a:srgbClr val="354B5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endParaRPr lang="pt-PT" sz="1800" dirty="0">
                        <a:solidFill>
                          <a:srgbClr val="354B5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63" marR="6206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PT" sz="1800" b="1" dirty="0">
                          <a:solidFill>
                            <a:srgbClr val="354B5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Data</a:t>
                      </a:r>
                      <a:endParaRPr lang="pt-PT" sz="1800" dirty="0">
                        <a:solidFill>
                          <a:srgbClr val="354B5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63" marR="6206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PT" sz="1800" b="1" dirty="0">
                          <a:solidFill>
                            <a:srgbClr val="354B5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Título</a:t>
                      </a:r>
                      <a:endParaRPr lang="pt-PT" sz="1800" dirty="0">
                        <a:solidFill>
                          <a:srgbClr val="354B5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63" marR="6206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PT" sz="1800" b="1" dirty="0">
                          <a:solidFill>
                            <a:srgbClr val="354B5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Conteúdos</a:t>
                      </a:r>
                      <a:endParaRPr lang="pt-PT" sz="1800" dirty="0">
                        <a:solidFill>
                          <a:srgbClr val="354B5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63" marR="6206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7340638"/>
                  </a:ext>
                </a:extLst>
              </a:tr>
              <a:tr h="7979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200" dirty="0">
                          <a:solidFill>
                            <a:srgbClr val="354B5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pt-PT" sz="1200" dirty="0">
                        <a:solidFill>
                          <a:srgbClr val="354B5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63" marR="62063" marT="0" marB="0" anchor="ctr">
                    <a:lnL>
                      <a:noFill/>
                    </a:lnL>
                    <a:lnR>
                      <a:noFill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200" dirty="0">
                          <a:solidFill>
                            <a:srgbClr val="354B5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11/06</a:t>
                      </a:r>
                      <a:endParaRPr lang="pt-PT" sz="1200" dirty="0">
                        <a:solidFill>
                          <a:srgbClr val="354B5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63" marR="62063" marT="0" marB="0" anchor="ctr">
                    <a:lnL>
                      <a:noFill/>
                    </a:lnL>
                    <a:lnR>
                      <a:noFill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b="1" dirty="0">
                          <a:solidFill>
                            <a:srgbClr val="354B5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Meios de Pagamento em </a:t>
                      </a:r>
                      <a:r>
                        <a:rPr lang="pt-PT" sz="1400" b="1" dirty="0" smtClean="0">
                          <a:solidFill>
                            <a:srgbClr val="354B5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e-Commerce</a:t>
                      </a:r>
                      <a:endParaRPr lang="pt-PT" sz="1400" dirty="0">
                        <a:solidFill>
                          <a:srgbClr val="354B5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63" marR="62063" marT="0" marB="0" anchor="ctr">
                    <a:lnL>
                      <a:noFill/>
                    </a:lnL>
                    <a:lnR>
                      <a:noFill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rgbClr val="354B5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Revisão</a:t>
                      </a:r>
                      <a:r>
                        <a:rPr lang="en-US" sz="1400" dirty="0">
                          <a:solidFill>
                            <a:srgbClr val="354B5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de </a:t>
                      </a:r>
                      <a:r>
                        <a:rPr lang="en-US" sz="1400" dirty="0" err="1">
                          <a:solidFill>
                            <a:srgbClr val="354B5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casos</a:t>
                      </a:r>
                      <a:r>
                        <a:rPr lang="en-US" sz="1400" dirty="0">
                          <a:solidFill>
                            <a:srgbClr val="354B5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1400" i="1" dirty="0" err="1">
                          <a:solidFill>
                            <a:srgbClr val="354B5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Paypal</a:t>
                      </a:r>
                      <a:r>
                        <a:rPr lang="en-US" sz="1400" i="1" dirty="0">
                          <a:solidFill>
                            <a:srgbClr val="354B5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Amazon Pay, Facebook Payments, Google payments, </a:t>
                      </a:r>
                      <a:r>
                        <a:rPr lang="en-US" sz="1400" i="1" dirty="0" err="1">
                          <a:solidFill>
                            <a:srgbClr val="354B5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Alipay</a:t>
                      </a:r>
                      <a:r>
                        <a:rPr lang="en-US" sz="1400" dirty="0">
                          <a:solidFill>
                            <a:srgbClr val="354B5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entre outros)</a:t>
                      </a:r>
                      <a:endParaRPr lang="pt-PT" sz="1400" dirty="0">
                        <a:solidFill>
                          <a:srgbClr val="354B5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63" marR="62063" marT="0" marB="0" anchor="ctr">
                    <a:lnL>
                      <a:noFill/>
                    </a:lnL>
                    <a:lnR>
                      <a:noFill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4385495"/>
                  </a:ext>
                </a:extLst>
              </a:tr>
              <a:tr h="7979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200">
                          <a:solidFill>
                            <a:srgbClr val="354B5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pt-PT" sz="1200">
                        <a:solidFill>
                          <a:srgbClr val="354B5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63" marR="6206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200" dirty="0">
                          <a:solidFill>
                            <a:srgbClr val="354B5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25/06</a:t>
                      </a:r>
                      <a:endParaRPr lang="pt-PT" sz="1200" dirty="0">
                        <a:solidFill>
                          <a:srgbClr val="354B5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63" marR="6206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b="1" dirty="0">
                          <a:solidFill>
                            <a:srgbClr val="354B5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Distribuição e Logística em</a:t>
                      </a:r>
                      <a:r>
                        <a:rPr lang="pt-PT" sz="1400" dirty="0">
                          <a:solidFill>
                            <a:srgbClr val="354B5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PT" sz="1400" b="1" dirty="0" smtClean="0">
                          <a:solidFill>
                            <a:srgbClr val="354B5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e-Commerce</a:t>
                      </a:r>
                      <a:endParaRPr lang="pt-PT" sz="1400" dirty="0">
                        <a:solidFill>
                          <a:srgbClr val="354B5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63" marR="6206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rgbClr val="354B5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Logística</a:t>
                      </a:r>
                      <a:r>
                        <a:rPr lang="en-US" sz="1400" dirty="0">
                          <a:solidFill>
                            <a:srgbClr val="354B5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local e</a:t>
                      </a:r>
                      <a:r>
                        <a:rPr lang="en-US" sz="1400" i="1" dirty="0">
                          <a:solidFill>
                            <a:srgbClr val="354B5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Cross Border</a:t>
                      </a:r>
                      <a:r>
                        <a:rPr lang="en-US" sz="1400" dirty="0">
                          <a:solidFill>
                            <a:srgbClr val="354B5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; </a:t>
                      </a:r>
                      <a:r>
                        <a:rPr lang="en-US" sz="1400" i="1" dirty="0">
                          <a:solidFill>
                            <a:srgbClr val="354B5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Supply Chain</a:t>
                      </a:r>
                      <a:r>
                        <a:rPr lang="en-US" sz="1400" dirty="0">
                          <a:solidFill>
                            <a:srgbClr val="354B5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; </a:t>
                      </a:r>
                      <a:r>
                        <a:rPr lang="en-US" sz="1400" i="1" dirty="0">
                          <a:solidFill>
                            <a:srgbClr val="354B5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Packaging</a:t>
                      </a:r>
                      <a:r>
                        <a:rPr lang="en-US" sz="1400" dirty="0">
                          <a:solidFill>
                            <a:srgbClr val="354B5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 i="1" dirty="0">
                          <a:solidFill>
                            <a:srgbClr val="354B5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Cross-selling e Up selling; </a:t>
                      </a:r>
                      <a:r>
                        <a:rPr lang="en-US" sz="1400" i="1" dirty="0" err="1">
                          <a:solidFill>
                            <a:srgbClr val="354B5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Dropshipping</a:t>
                      </a:r>
                      <a:r>
                        <a:rPr lang="en-US" sz="1400" i="1" dirty="0">
                          <a:solidFill>
                            <a:srgbClr val="354B5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e Crossdocking</a:t>
                      </a:r>
                      <a:endParaRPr lang="pt-PT" sz="1400" dirty="0">
                        <a:solidFill>
                          <a:srgbClr val="354B5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63" marR="6206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4915662"/>
                  </a:ext>
                </a:extLst>
              </a:tr>
              <a:tr h="8477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200">
                          <a:solidFill>
                            <a:srgbClr val="354B5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pt-PT" sz="1200">
                        <a:solidFill>
                          <a:srgbClr val="354B5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63" marR="6206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200" dirty="0">
                          <a:solidFill>
                            <a:srgbClr val="354B5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02/07</a:t>
                      </a:r>
                      <a:endParaRPr lang="pt-PT" sz="1200" dirty="0">
                        <a:solidFill>
                          <a:srgbClr val="354B5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63" marR="6206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b="1" dirty="0">
                          <a:solidFill>
                            <a:srgbClr val="354B5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Relação com os Clientes e Fidelização </a:t>
                      </a:r>
                      <a:endParaRPr lang="pt-PT" sz="1400" dirty="0">
                        <a:solidFill>
                          <a:srgbClr val="354B5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63" marR="6206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rgbClr val="354B5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Atenção ao cliente; Comunicação digital e gestão de conteúdos (retenção/fidelização); Estratégias de fidelização </a:t>
                      </a:r>
                      <a:r>
                        <a:rPr lang="pt-PT" sz="1400" i="1" dirty="0">
                          <a:solidFill>
                            <a:srgbClr val="354B5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online</a:t>
                      </a:r>
                      <a:r>
                        <a:rPr lang="pt-PT" sz="1400" dirty="0">
                          <a:solidFill>
                            <a:srgbClr val="354B5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; </a:t>
                      </a:r>
                      <a:r>
                        <a:rPr lang="pt-PT" sz="1400" i="1" dirty="0" err="1">
                          <a:solidFill>
                            <a:srgbClr val="354B5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chatbots</a:t>
                      </a:r>
                      <a:r>
                        <a:rPr lang="pt-PT" sz="1400" dirty="0">
                          <a:solidFill>
                            <a:srgbClr val="354B5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e inteligência artificial</a:t>
                      </a:r>
                      <a:endParaRPr lang="pt-PT" sz="1400" dirty="0">
                        <a:solidFill>
                          <a:srgbClr val="354B5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63" marR="6206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942866"/>
                  </a:ext>
                </a:extLst>
              </a:tr>
              <a:tr h="7979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200" dirty="0">
                          <a:solidFill>
                            <a:srgbClr val="354B5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pt-PT" sz="1200" dirty="0">
                        <a:solidFill>
                          <a:srgbClr val="354B5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63" marR="6206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200" dirty="0">
                          <a:solidFill>
                            <a:srgbClr val="354B5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09/07</a:t>
                      </a:r>
                      <a:endParaRPr lang="pt-PT" sz="1200" dirty="0">
                        <a:solidFill>
                          <a:srgbClr val="354B5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63" marR="6206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b="1" dirty="0">
                          <a:solidFill>
                            <a:srgbClr val="354B5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Aspetos Legais em </a:t>
                      </a:r>
                      <a:r>
                        <a:rPr lang="pt-PT" sz="1400" b="1" dirty="0" smtClean="0">
                          <a:solidFill>
                            <a:srgbClr val="354B5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e-Commerce</a:t>
                      </a:r>
                      <a:endParaRPr lang="pt-PT" sz="1400" dirty="0">
                        <a:solidFill>
                          <a:srgbClr val="354B5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63" marR="6206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rgbClr val="354B5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Quadro legal; Segurança e controlo da fraude; Propriedade intelectual; Licenças e fiscalidade alfandegária; Proteção de dados</a:t>
                      </a:r>
                      <a:endParaRPr lang="pt-PT" sz="1400" dirty="0">
                        <a:solidFill>
                          <a:srgbClr val="354B5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63" marR="6206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83204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24696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611815" y="365125"/>
            <a:ext cx="5123822" cy="815281"/>
          </a:xfrm>
        </p:spPr>
        <p:txBody>
          <a:bodyPr numCol="2">
            <a:normAutofit/>
          </a:bodyPr>
          <a:lstStyle/>
          <a:p>
            <a:pPr algn="ctr"/>
            <a:r>
              <a:rPr lang="pt-PT" sz="2200" b="1" dirty="0" smtClean="0">
                <a:solidFill>
                  <a:srgbClr val="354B5C"/>
                </a:solidFill>
                <a:latin typeface="Helvetica" pitchFamily="34" charset="0"/>
              </a:rPr>
              <a:t>Workshops de Projeto</a:t>
            </a:r>
            <a:br>
              <a:rPr lang="pt-PT" sz="2200" b="1" dirty="0" smtClean="0">
                <a:solidFill>
                  <a:srgbClr val="354B5C"/>
                </a:solidFill>
                <a:latin typeface="Helvetica" pitchFamily="34" charset="0"/>
              </a:rPr>
            </a:br>
            <a:r>
              <a:rPr lang="pt-PT" sz="2200" b="1" dirty="0" smtClean="0">
                <a:solidFill>
                  <a:srgbClr val="354B5C"/>
                </a:solidFill>
                <a:latin typeface="Helvetica" pitchFamily="34" charset="0"/>
              </a:rPr>
              <a:t>Apresentação de Casos</a:t>
            </a:r>
            <a:endParaRPr lang="pt-PT" sz="2200" b="1" dirty="0">
              <a:solidFill>
                <a:srgbClr val="354B5C"/>
              </a:solidFill>
              <a:latin typeface="Helvetica" pitchFamily="34" charset="0"/>
            </a:endParaRP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4945307"/>
              </p:ext>
            </p:extLst>
          </p:nvPr>
        </p:nvGraphicFramePr>
        <p:xfrm>
          <a:off x="615142" y="2085937"/>
          <a:ext cx="4031673" cy="2419008"/>
        </p:xfrm>
        <a:graphic>
          <a:graphicData uri="http://schemas.openxmlformats.org/drawingml/2006/table">
            <a:tbl>
              <a:tblPr firstRow="1" firstCol="1" bandRow="1"/>
              <a:tblGrid>
                <a:gridCol w="4031673">
                  <a:extLst>
                    <a:ext uri="{9D8B030D-6E8A-4147-A177-3AD203B41FA5}">
                      <a16:colId xmlns:a16="http://schemas.microsoft.com/office/drawing/2014/main" val="831073834"/>
                    </a:ext>
                  </a:extLst>
                </a:gridCol>
              </a:tblGrid>
              <a:tr h="604752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2000" b="1" dirty="0" smtClean="0">
                          <a:solidFill>
                            <a:srgbClr val="354B5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Workshops de Projeto - Formadores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354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54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54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4008944"/>
                  </a:ext>
                </a:extLst>
              </a:tr>
              <a:tr h="604752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2000" dirty="0">
                          <a:solidFill>
                            <a:srgbClr val="354B5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Paulo Morais</a:t>
                      </a:r>
                      <a:endParaRPr lang="pt-PT" sz="2000" dirty="0">
                        <a:solidFill>
                          <a:srgbClr val="354B5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354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54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7155147"/>
                  </a:ext>
                </a:extLst>
              </a:tr>
              <a:tr h="604752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2000" dirty="0">
                          <a:solidFill>
                            <a:srgbClr val="354B5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Joel Nascimento</a:t>
                      </a:r>
                      <a:endParaRPr lang="pt-PT" sz="2000" dirty="0">
                        <a:solidFill>
                          <a:srgbClr val="354B5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354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54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0175195"/>
                  </a:ext>
                </a:extLst>
              </a:tr>
              <a:tr h="604752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2000" dirty="0">
                          <a:solidFill>
                            <a:srgbClr val="354B5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pt-PT" sz="2000" i="1" dirty="0">
                          <a:solidFill>
                            <a:srgbClr val="354B5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 indicar pela AICEP</a:t>
                      </a:r>
                      <a:r>
                        <a:rPr lang="pt-PT" sz="2000" dirty="0">
                          <a:solidFill>
                            <a:srgbClr val="354B5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pt-PT" sz="2000" dirty="0">
                        <a:solidFill>
                          <a:srgbClr val="354B5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354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54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54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08799"/>
                  </a:ext>
                </a:extLst>
              </a:tr>
            </a:tbl>
          </a:graphicData>
        </a:graphic>
      </p:graphicFrame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5965950"/>
              </p:ext>
            </p:extLst>
          </p:nvPr>
        </p:nvGraphicFramePr>
        <p:xfrm>
          <a:off x="5660967" y="2085938"/>
          <a:ext cx="5951913" cy="3490238"/>
        </p:xfrm>
        <a:graphic>
          <a:graphicData uri="http://schemas.openxmlformats.org/drawingml/2006/table">
            <a:tbl>
              <a:tblPr firstRow="1" firstCol="1" bandRow="1"/>
              <a:tblGrid>
                <a:gridCol w="3234716">
                  <a:extLst>
                    <a:ext uri="{9D8B030D-6E8A-4147-A177-3AD203B41FA5}">
                      <a16:colId xmlns:a16="http://schemas.microsoft.com/office/drawing/2014/main" val="481718629"/>
                    </a:ext>
                  </a:extLst>
                </a:gridCol>
                <a:gridCol w="2717197">
                  <a:extLst>
                    <a:ext uri="{9D8B030D-6E8A-4147-A177-3AD203B41FA5}">
                      <a16:colId xmlns:a16="http://schemas.microsoft.com/office/drawing/2014/main" val="3737709257"/>
                    </a:ext>
                  </a:extLst>
                </a:gridCol>
              </a:tblGrid>
              <a:tr h="62182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2000" b="1" dirty="0" smtClean="0">
                          <a:solidFill>
                            <a:srgbClr val="354B5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Apresentação de Casos</a:t>
                      </a:r>
                      <a:endParaRPr lang="pt-PT" sz="2000" dirty="0">
                        <a:solidFill>
                          <a:srgbClr val="354B5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354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54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54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54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2000" b="1">
                          <a:solidFill>
                            <a:srgbClr val="354B5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Formadores</a:t>
                      </a:r>
                      <a:endParaRPr lang="pt-PT" sz="2000">
                        <a:solidFill>
                          <a:srgbClr val="354B5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354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54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54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54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0920245"/>
                  </a:ext>
                </a:extLst>
              </a:tr>
              <a:tr h="62182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2000" dirty="0">
                          <a:solidFill>
                            <a:srgbClr val="354B5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 caso do Grupo </a:t>
                      </a:r>
                      <a:r>
                        <a:rPr lang="pt-PT" sz="2000" dirty="0" err="1">
                          <a:solidFill>
                            <a:srgbClr val="354B5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Parfois</a:t>
                      </a:r>
                      <a:endParaRPr lang="pt-PT" sz="2000" dirty="0">
                        <a:solidFill>
                          <a:srgbClr val="354B5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354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54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54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54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2000">
                          <a:solidFill>
                            <a:srgbClr val="354B5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Francisco Sendas</a:t>
                      </a:r>
                      <a:endParaRPr lang="pt-PT" sz="2000">
                        <a:solidFill>
                          <a:srgbClr val="354B5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354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54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54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54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109285"/>
                  </a:ext>
                </a:extLst>
              </a:tr>
              <a:tr h="62182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2000" dirty="0">
                          <a:solidFill>
                            <a:srgbClr val="354B5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 caso Science4You</a:t>
                      </a:r>
                      <a:endParaRPr lang="pt-PT" sz="2000" dirty="0">
                        <a:solidFill>
                          <a:srgbClr val="354B5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354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54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54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54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2000">
                          <a:solidFill>
                            <a:srgbClr val="354B5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Miguel Pina Martins</a:t>
                      </a:r>
                      <a:endParaRPr lang="pt-PT" sz="2000">
                        <a:solidFill>
                          <a:srgbClr val="354B5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354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54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54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54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5508811"/>
                  </a:ext>
                </a:extLst>
              </a:tr>
              <a:tr h="62182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2000" dirty="0">
                          <a:solidFill>
                            <a:srgbClr val="354B5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 caso Amazon</a:t>
                      </a:r>
                      <a:endParaRPr lang="pt-PT" sz="2000" dirty="0">
                        <a:solidFill>
                          <a:srgbClr val="354B5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354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54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54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54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2000" dirty="0">
                          <a:solidFill>
                            <a:srgbClr val="354B5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Miguel Martins</a:t>
                      </a:r>
                      <a:endParaRPr lang="pt-PT" sz="2000" dirty="0">
                        <a:solidFill>
                          <a:srgbClr val="354B5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354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54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54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54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3930091"/>
                  </a:ext>
                </a:extLst>
              </a:tr>
              <a:tr h="100294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2000" dirty="0">
                          <a:solidFill>
                            <a:srgbClr val="354B5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 caso Salsa / </a:t>
                      </a:r>
                      <a:r>
                        <a:rPr lang="pt-PT" sz="2000" dirty="0" err="1">
                          <a:solidFill>
                            <a:srgbClr val="354B5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Prozis</a:t>
                      </a:r>
                      <a:r>
                        <a:rPr lang="pt-PT" sz="2000" dirty="0">
                          <a:solidFill>
                            <a:srgbClr val="354B5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/ Outra (</a:t>
                      </a:r>
                      <a:r>
                        <a:rPr lang="pt-PT" sz="2000" i="1" dirty="0">
                          <a:solidFill>
                            <a:srgbClr val="354B5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Em aberto</a:t>
                      </a:r>
                      <a:r>
                        <a:rPr lang="pt-PT" sz="2000" dirty="0">
                          <a:solidFill>
                            <a:srgbClr val="354B5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 </a:t>
                      </a:r>
                      <a:endParaRPr lang="pt-PT" sz="2000" dirty="0">
                        <a:solidFill>
                          <a:srgbClr val="354B5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354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54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54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54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2000" dirty="0">
                          <a:solidFill>
                            <a:srgbClr val="354B5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pt-PT" sz="2000" i="1" dirty="0">
                          <a:solidFill>
                            <a:srgbClr val="354B5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 definir</a:t>
                      </a:r>
                      <a:r>
                        <a:rPr lang="pt-PT" sz="2000" dirty="0">
                          <a:solidFill>
                            <a:srgbClr val="354B5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pt-PT" sz="2000" dirty="0">
                        <a:solidFill>
                          <a:srgbClr val="354B5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354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54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54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54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93492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82642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611815" y="365126"/>
            <a:ext cx="5123822" cy="750242"/>
          </a:xfrm>
        </p:spPr>
        <p:txBody>
          <a:bodyPr>
            <a:normAutofit fontScale="90000"/>
          </a:bodyPr>
          <a:lstStyle/>
          <a:p>
            <a:pPr algn="r"/>
            <a:r>
              <a:rPr lang="pt-PT" sz="2400" b="1" dirty="0" smtClean="0">
                <a:solidFill>
                  <a:srgbClr val="354B5C"/>
                </a:solidFill>
                <a:latin typeface="Helvetica" pitchFamily="34" charset="0"/>
              </a:rPr>
              <a:t>Programa</a:t>
            </a:r>
            <a:br>
              <a:rPr lang="pt-PT" sz="2400" b="1" dirty="0" smtClean="0">
                <a:solidFill>
                  <a:srgbClr val="354B5C"/>
                </a:solidFill>
                <a:latin typeface="Helvetica" pitchFamily="34" charset="0"/>
              </a:rPr>
            </a:br>
            <a:r>
              <a:rPr lang="pt-PT" sz="2000" b="1" dirty="0" smtClean="0">
                <a:solidFill>
                  <a:srgbClr val="354B5C"/>
                </a:solidFill>
                <a:latin typeface="Helvetica" pitchFamily="34" charset="0"/>
              </a:rPr>
              <a:t>Workshops de Projeto</a:t>
            </a:r>
            <a:br>
              <a:rPr lang="pt-PT" sz="2000" b="1" dirty="0" smtClean="0">
                <a:solidFill>
                  <a:srgbClr val="354B5C"/>
                </a:solidFill>
                <a:latin typeface="Helvetica" pitchFamily="34" charset="0"/>
              </a:rPr>
            </a:br>
            <a:r>
              <a:rPr lang="pt-PT" sz="2000" b="1" dirty="0" smtClean="0">
                <a:solidFill>
                  <a:srgbClr val="354B5C"/>
                </a:solidFill>
                <a:latin typeface="Helvetica" pitchFamily="34" charset="0"/>
              </a:rPr>
              <a:t>Apresentação de Casos</a:t>
            </a:r>
            <a:endParaRPr lang="pt-PT" sz="2000" b="1" dirty="0">
              <a:solidFill>
                <a:srgbClr val="354B5C"/>
              </a:solidFill>
              <a:latin typeface="Helvetica" pitchFamily="34" charset="0"/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9648253"/>
              </p:ext>
            </p:extLst>
          </p:nvPr>
        </p:nvGraphicFramePr>
        <p:xfrm>
          <a:off x="2019995" y="1596043"/>
          <a:ext cx="8321037" cy="4401312"/>
        </p:xfrm>
        <a:graphic>
          <a:graphicData uri="http://schemas.openxmlformats.org/drawingml/2006/table">
            <a:tbl>
              <a:tblPr firstRow="1" firstCol="1" bandRow="1"/>
              <a:tblGrid>
                <a:gridCol w="1328025">
                  <a:extLst>
                    <a:ext uri="{9D8B030D-6E8A-4147-A177-3AD203B41FA5}">
                      <a16:colId xmlns:a16="http://schemas.microsoft.com/office/drawing/2014/main" val="4176839175"/>
                    </a:ext>
                  </a:extLst>
                </a:gridCol>
                <a:gridCol w="3387228">
                  <a:extLst>
                    <a:ext uri="{9D8B030D-6E8A-4147-A177-3AD203B41FA5}">
                      <a16:colId xmlns:a16="http://schemas.microsoft.com/office/drawing/2014/main" val="1361814206"/>
                    </a:ext>
                  </a:extLst>
                </a:gridCol>
                <a:gridCol w="3605784">
                  <a:extLst>
                    <a:ext uri="{9D8B030D-6E8A-4147-A177-3AD203B41FA5}">
                      <a16:colId xmlns:a16="http://schemas.microsoft.com/office/drawing/2014/main" val="1485741708"/>
                    </a:ext>
                  </a:extLst>
                </a:gridCol>
              </a:tblGrid>
              <a:tr h="5340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PT" sz="1600" b="1" dirty="0">
                          <a:solidFill>
                            <a:srgbClr val="354B5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Data</a:t>
                      </a:r>
                      <a:endParaRPr lang="pt-PT" sz="1600" dirty="0">
                        <a:solidFill>
                          <a:srgbClr val="354B5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354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54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 b="1" i="1" dirty="0">
                          <a:solidFill>
                            <a:srgbClr val="354B5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Workshops</a:t>
                      </a:r>
                      <a:endParaRPr lang="pt-PT" sz="1600" dirty="0">
                        <a:solidFill>
                          <a:srgbClr val="354B5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PT" sz="1600" dirty="0">
                          <a:solidFill>
                            <a:srgbClr val="354B5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(16:00h-18:00h)</a:t>
                      </a:r>
                      <a:endParaRPr lang="pt-PT" sz="1600" dirty="0">
                        <a:solidFill>
                          <a:srgbClr val="354B5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354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54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54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600" b="1" dirty="0">
                          <a:solidFill>
                            <a:srgbClr val="354B5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Sessões de apresentação de casos</a:t>
                      </a:r>
                      <a:endParaRPr lang="pt-PT" sz="1600" dirty="0">
                        <a:solidFill>
                          <a:srgbClr val="354B5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t-PT" sz="1600" dirty="0">
                          <a:solidFill>
                            <a:srgbClr val="354B5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(16:00h-18:00h)</a:t>
                      </a:r>
                      <a:endParaRPr lang="pt-PT" sz="1600" dirty="0">
                        <a:solidFill>
                          <a:srgbClr val="354B5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354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54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3207470"/>
                  </a:ext>
                </a:extLst>
              </a:tr>
              <a:tr h="29560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rgbClr val="354B5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02/04</a:t>
                      </a:r>
                      <a:endParaRPr lang="pt-PT" sz="1400" dirty="0">
                        <a:solidFill>
                          <a:srgbClr val="354B5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354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54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54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159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400" i="1" dirty="0">
                          <a:solidFill>
                            <a:srgbClr val="354B5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Workshop</a:t>
                      </a:r>
                      <a:r>
                        <a:rPr lang="pt-PT" sz="1400" dirty="0">
                          <a:solidFill>
                            <a:srgbClr val="354B5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de projeto I</a:t>
                      </a:r>
                      <a:endParaRPr lang="pt-PT" sz="1400" dirty="0">
                        <a:solidFill>
                          <a:srgbClr val="354B5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354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54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54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54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121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rgbClr val="354B5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PT" sz="1400" dirty="0">
                        <a:solidFill>
                          <a:srgbClr val="354B5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354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354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54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9507164"/>
                  </a:ext>
                </a:extLst>
              </a:tr>
              <a:tr h="29560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rgbClr val="354B5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09/04</a:t>
                      </a:r>
                      <a:endParaRPr lang="pt-PT" sz="1400" dirty="0">
                        <a:solidFill>
                          <a:srgbClr val="354B5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354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54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54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159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400" i="1" dirty="0">
                          <a:solidFill>
                            <a:srgbClr val="354B5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Workshop</a:t>
                      </a:r>
                      <a:r>
                        <a:rPr lang="pt-PT" sz="1400" dirty="0">
                          <a:solidFill>
                            <a:srgbClr val="354B5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de projeto II</a:t>
                      </a:r>
                      <a:endParaRPr lang="pt-PT" sz="1400" dirty="0">
                        <a:solidFill>
                          <a:srgbClr val="354B5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354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54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54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54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121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rgbClr val="354B5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PT" sz="1400" dirty="0">
                        <a:solidFill>
                          <a:srgbClr val="354B5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354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354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54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68919422"/>
                  </a:ext>
                </a:extLst>
              </a:tr>
              <a:tr h="29560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solidFill>
                            <a:srgbClr val="354B5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23/04</a:t>
                      </a:r>
                      <a:endParaRPr lang="pt-PT" sz="1400">
                        <a:solidFill>
                          <a:srgbClr val="354B5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354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54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54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159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rgbClr val="354B5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PT" sz="1400" dirty="0">
                        <a:solidFill>
                          <a:srgbClr val="354B5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354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54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54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54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121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rgbClr val="354B5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Caso I</a:t>
                      </a:r>
                      <a:endParaRPr lang="pt-PT" sz="1400" dirty="0">
                        <a:solidFill>
                          <a:srgbClr val="354B5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354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354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54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88496241"/>
                  </a:ext>
                </a:extLst>
              </a:tr>
              <a:tr h="29560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rgbClr val="354B5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30/04</a:t>
                      </a:r>
                      <a:endParaRPr lang="pt-PT" sz="1400" dirty="0">
                        <a:solidFill>
                          <a:srgbClr val="354B5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354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54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54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159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400" i="1" dirty="0">
                          <a:solidFill>
                            <a:srgbClr val="354B5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Workshop</a:t>
                      </a:r>
                      <a:r>
                        <a:rPr lang="pt-PT" sz="1400" dirty="0">
                          <a:solidFill>
                            <a:srgbClr val="354B5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de projeto III</a:t>
                      </a:r>
                      <a:endParaRPr lang="pt-PT" sz="1400" dirty="0">
                        <a:solidFill>
                          <a:srgbClr val="354B5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354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54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54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54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121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rgbClr val="354B5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PT" sz="1400" dirty="0">
                        <a:solidFill>
                          <a:srgbClr val="354B5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354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354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54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839483"/>
                  </a:ext>
                </a:extLst>
              </a:tr>
              <a:tr h="29560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solidFill>
                            <a:srgbClr val="354B5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14/05</a:t>
                      </a:r>
                      <a:endParaRPr lang="pt-PT" sz="1400">
                        <a:solidFill>
                          <a:srgbClr val="354B5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354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54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54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159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400" i="1" dirty="0">
                          <a:solidFill>
                            <a:srgbClr val="354B5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Workshop</a:t>
                      </a:r>
                      <a:r>
                        <a:rPr lang="pt-PT" sz="1400" dirty="0">
                          <a:solidFill>
                            <a:srgbClr val="354B5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de projeto IV</a:t>
                      </a:r>
                      <a:endParaRPr lang="pt-PT" sz="1400" dirty="0">
                        <a:solidFill>
                          <a:srgbClr val="354B5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354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54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54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54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121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rgbClr val="354B5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PT" sz="1400" dirty="0">
                        <a:solidFill>
                          <a:srgbClr val="354B5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354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354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54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9194306"/>
                  </a:ext>
                </a:extLst>
              </a:tr>
              <a:tr h="29560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solidFill>
                            <a:srgbClr val="354B5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21/05</a:t>
                      </a:r>
                      <a:endParaRPr lang="pt-PT" sz="1400">
                        <a:solidFill>
                          <a:srgbClr val="354B5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354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54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54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159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rgbClr val="354B5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PT" sz="1400" dirty="0">
                        <a:solidFill>
                          <a:srgbClr val="354B5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354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54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54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54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121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rgbClr val="354B5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Caso II</a:t>
                      </a:r>
                      <a:endParaRPr lang="pt-PT" sz="1400" dirty="0">
                        <a:solidFill>
                          <a:srgbClr val="354B5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354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354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54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0302281"/>
                  </a:ext>
                </a:extLst>
              </a:tr>
              <a:tr h="29560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rgbClr val="354B5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04/06</a:t>
                      </a:r>
                      <a:endParaRPr lang="pt-PT" sz="1400" dirty="0">
                        <a:solidFill>
                          <a:srgbClr val="354B5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354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54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54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159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400" i="1" dirty="0">
                          <a:solidFill>
                            <a:srgbClr val="354B5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Workshop</a:t>
                      </a:r>
                      <a:r>
                        <a:rPr lang="pt-PT" sz="1400" dirty="0">
                          <a:solidFill>
                            <a:srgbClr val="354B5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de projeto V</a:t>
                      </a:r>
                      <a:endParaRPr lang="pt-PT" sz="1400" dirty="0">
                        <a:solidFill>
                          <a:srgbClr val="354B5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354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54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54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54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121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rgbClr val="354B5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PT" sz="1400" dirty="0">
                        <a:solidFill>
                          <a:srgbClr val="354B5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354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354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54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8612732"/>
                  </a:ext>
                </a:extLst>
              </a:tr>
              <a:tr h="29560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rgbClr val="354B5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11/06</a:t>
                      </a:r>
                      <a:endParaRPr lang="pt-PT" sz="1400" dirty="0">
                        <a:solidFill>
                          <a:srgbClr val="354B5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354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54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54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159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400" i="1" dirty="0">
                          <a:solidFill>
                            <a:srgbClr val="354B5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Workshop</a:t>
                      </a:r>
                      <a:r>
                        <a:rPr lang="pt-PT" sz="1400" dirty="0">
                          <a:solidFill>
                            <a:srgbClr val="354B5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de projeto VI</a:t>
                      </a:r>
                      <a:endParaRPr lang="pt-PT" sz="1400" dirty="0">
                        <a:solidFill>
                          <a:srgbClr val="354B5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354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54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54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54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121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354B5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PT" sz="1400" dirty="0">
                        <a:solidFill>
                          <a:srgbClr val="354B5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354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354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54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679588"/>
                  </a:ext>
                </a:extLst>
              </a:tr>
              <a:tr h="29560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rgbClr val="354B5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25/06</a:t>
                      </a:r>
                      <a:endParaRPr lang="pt-PT" sz="1400" dirty="0">
                        <a:solidFill>
                          <a:srgbClr val="354B5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354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54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54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159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rgbClr val="354B5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PT" sz="1400" dirty="0">
                        <a:solidFill>
                          <a:srgbClr val="354B5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354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54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54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54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121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rgbClr val="354B5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Caso</a:t>
                      </a:r>
                      <a:r>
                        <a:rPr lang="en-US" sz="1400" dirty="0">
                          <a:solidFill>
                            <a:srgbClr val="354B5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III</a:t>
                      </a:r>
                      <a:endParaRPr lang="pt-PT" sz="1400" dirty="0">
                        <a:solidFill>
                          <a:srgbClr val="354B5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354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354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54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3135501"/>
                  </a:ext>
                </a:extLst>
              </a:tr>
              <a:tr h="29560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rgbClr val="354B5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02/07</a:t>
                      </a:r>
                      <a:endParaRPr lang="pt-PT" sz="1400" dirty="0">
                        <a:solidFill>
                          <a:srgbClr val="354B5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354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54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54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159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400" i="1" dirty="0">
                          <a:solidFill>
                            <a:srgbClr val="354B5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Workshop</a:t>
                      </a:r>
                      <a:r>
                        <a:rPr lang="pt-PT" sz="1400" dirty="0">
                          <a:solidFill>
                            <a:srgbClr val="354B5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de projeto VII</a:t>
                      </a:r>
                      <a:endParaRPr lang="pt-PT" sz="1400" dirty="0">
                        <a:solidFill>
                          <a:srgbClr val="354B5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354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54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54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54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121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rgbClr val="354B5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PT" sz="1400" dirty="0">
                        <a:solidFill>
                          <a:srgbClr val="354B5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354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354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54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5592490"/>
                  </a:ext>
                </a:extLst>
              </a:tr>
              <a:tr h="29560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rgbClr val="354B5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09/07</a:t>
                      </a:r>
                      <a:endParaRPr lang="pt-PT" sz="1400" dirty="0">
                        <a:solidFill>
                          <a:srgbClr val="354B5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354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54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54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159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400" i="1" dirty="0">
                          <a:solidFill>
                            <a:srgbClr val="354B5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Workshop</a:t>
                      </a:r>
                      <a:r>
                        <a:rPr lang="pt-PT" sz="1400" dirty="0">
                          <a:solidFill>
                            <a:srgbClr val="354B5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de projeto VIII</a:t>
                      </a:r>
                      <a:endParaRPr lang="pt-PT" sz="1400" dirty="0">
                        <a:solidFill>
                          <a:srgbClr val="354B5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354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54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54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54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121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rgbClr val="354B5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PT" sz="1400" dirty="0">
                        <a:solidFill>
                          <a:srgbClr val="354B5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354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354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54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1427391"/>
                  </a:ext>
                </a:extLst>
              </a:tr>
              <a:tr h="29560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rgbClr val="354B5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16/07</a:t>
                      </a:r>
                      <a:endParaRPr lang="pt-PT" sz="1400" dirty="0">
                        <a:solidFill>
                          <a:srgbClr val="354B5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354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54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159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rgbClr val="354B5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Apresentação de projetos (*)</a:t>
                      </a:r>
                      <a:endParaRPr lang="pt-PT" sz="1400" dirty="0">
                        <a:solidFill>
                          <a:srgbClr val="354B5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354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54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54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121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rgbClr val="354B5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Caso IV (**)</a:t>
                      </a:r>
                      <a:endParaRPr lang="pt-PT" sz="1400" dirty="0">
                        <a:solidFill>
                          <a:srgbClr val="354B5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354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354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93398746"/>
                  </a:ext>
                </a:extLst>
              </a:tr>
            </a:tbl>
          </a:graphicData>
        </a:graphic>
      </p:graphicFrame>
      <p:sp>
        <p:nvSpPr>
          <p:cNvPr id="6" name="Retângulo 5"/>
          <p:cNvSpPr/>
          <p:nvPr/>
        </p:nvSpPr>
        <p:spPr>
          <a:xfrm>
            <a:off x="2019995" y="5687601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PT" sz="900" dirty="0">
                <a:solidFill>
                  <a:srgbClr val="354B5C"/>
                </a:solidFill>
              </a:rPr>
              <a:t>(*) Das 9:30h às 12:30h e das 14:00h às 17:30h</a:t>
            </a:r>
          </a:p>
          <a:p>
            <a:r>
              <a:rPr lang="pt-PT" sz="900" dirty="0">
                <a:solidFill>
                  <a:srgbClr val="354B5C"/>
                </a:solidFill>
              </a:rPr>
              <a:t>(**) Das 18:00 às 20:00h</a:t>
            </a:r>
          </a:p>
        </p:txBody>
      </p:sp>
    </p:spTree>
    <p:extLst>
      <p:ext uri="{BB962C8B-B14F-4D97-AF65-F5344CB8AC3E}">
        <p14:creationId xmlns:p14="http://schemas.microsoft.com/office/powerpoint/2010/main" val="251947618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667</Words>
  <Application>Microsoft Office PowerPoint</Application>
  <PresentationFormat>Ecrã Panorâmico</PresentationFormat>
  <Paragraphs>162</Paragraphs>
  <Slides>11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Helvetica</vt:lpstr>
      <vt:lpstr>Times New Roman</vt:lpstr>
      <vt:lpstr>Tema do Office</vt:lpstr>
      <vt:lpstr>E-Commerce Advance</vt:lpstr>
      <vt:lpstr>Coordenação</vt:lpstr>
      <vt:lpstr>Caracterização do Programa Organização</vt:lpstr>
      <vt:lpstr>Caracterização do Programa Duração/Horário</vt:lpstr>
      <vt:lpstr>Programa Programa Seminários</vt:lpstr>
      <vt:lpstr>Programa Programa Seminários</vt:lpstr>
      <vt:lpstr>Programa Programa Seminários</vt:lpstr>
      <vt:lpstr>Workshops de Projeto Apresentação de Casos</vt:lpstr>
      <vt:lpstr>Programa Workshops de Projeto Apresentação de Casos</vt:lpstr>
      <vt:lpstr>Preços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miguel candeias</dc:creator>
  <cp:lastModifiedBy>Natacha Baptista</cp:lastModifiedBy>
  <cp:revision>18</cp:revision>
  <dcterms:created xsi:type="dcterms:W3CDTF">2016-05-19T09:07:03Z</dcterms:created>
  <dcterms:modified xsi:type="dcterms:W3CDTF">2019-02-23T14:08:05Z</dcterms:modified>
</cp:coreProperties>
</file>